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61" r:id="rId5"/>
    <p:sldId id="275" r:id="rId6"/>
    <p:sldId id="287" r:id="rId7"/>
    <p:sldId id="283" r:id="rId8"/>
    <p:sldId id="284" r:id="rId9"/>
    <p:sldId id="271" r:id="rId10"/>
    <p:sldId id="281" r:id="rId11"/>
    <p:sldId id="278" r:id="rId12"/>
    <p:sldId id="282" r:id="rId13"/>
    <p:sldId id="262" r:id="rId14"/>
    <p:sldId id="263" r:id="rId15"/>
    <p:sldId id="272" r:id="rId16"/>
    <p:sldId id="273" r:id="rId17"/>
    <p:sldId id="279" r:id="rId18"/>
    <p:sldId id="276" r:id="rId19"/>
    <p:sldId id="258" r:id="rId20"/>
    <p:sldId id="257" r:id="rId21"/>
    <p:sldId id="280" r:id="rId22"/>
    <p:sldId id="266" r:id="rId23"/>
    <p:sldId id="274" r:id="rId24"/>
    <p:sldId id="267" r:id="rId25"/>
    <p:sldId id="269" r:id="rId26"/>
    <p:sldId id="270" r:id="rId27"/>
    <p:sldId id="286" r:id="rId28"/>
    <p:sldId id="268" r:id="rId29"/>
  </p:sldIdLst>
  <p:sldSz cx="6858000" cy="5143500"/>
  <p:notesSz cx="6858000" cy="9144000"/>
  <p:defaultTextStyle>
    <a:defPPr>
      <a:defRPr lang="sk-S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12" y="13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kanat\Spravy\Vzdelavanie\2018\pocet%20studento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kanat\Spravy\Vzdelavanie\2018\Ucast%20v%20anketac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kanat\Dotazniky\2018\AnketaAbsolvent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kanat\Dotazniky\2018\AnketaAbsolvent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kanat\Spravy\Vzdelavanie\2018\Pocty%20studentov%20a%20prihlas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kanat\Spravy\Vzdelavanie\2018\Zamestnanci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kanat\Spravy\Vzdelavanie\2018\Uspesnos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kanat\Spravy\Vzdelavanie\2018\Hodnotenia%20predmetov\Znamky_ustav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kanat\Spravy\Vzdelavanie\2018\Hodnotenia%20predmetov\Znamky_ustav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kanat\Spravy\Vzdelavanie\2018\KleinHofierk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achers\Pocty%20podla%20predmetov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_CLANKY\Teacher%20assignment\Statistika\Pocty%20podla%20predmeto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Bc.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tint val="65000"/>
                </a:schemeClr>
              </a:solidFill>
              <a:ln>
                <a:solidFill>
                  <a:srgbClr val="00B050"/>
                </a:solidFill>
              </a:ln>
              <a:effectLst/>
            </c:spPr>
          </c:marker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Hárok1!$A$2:$A$13</c:f>
              <c:strCache>
                <c:ptCount val="12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2018/2019</c:v>
                </c:pt>
              </c:strCache>
            </c:strRef>
          </c:cat>
          <c:val>
            <c:numRef>
              <c:f>Hárok1!$B$2:$B$13</c:f>
              <c:numCache>
                <c:formatCode>General</c:formatCode>
                <c:ptCount val="12"/>
                <c:pt idx="0">
                  <c:v>936</c:v>
                </c:pt>
                <c:pt idx="1">
                  <c:v>956</c:v>
                </c:pt>
                <c:pt idx="2">
                  <c:v>867</c:v>
                </c:pt>
                <c:pt idx="3">
                  <c:v>823</c:v>
                </c:pt>
                <c:pt idx="4">
                  <c:v>797</c:v>
                </c:pt>
                <c:pt idx="5">
                  <c:v>767</c:v>
                </c:pt>
                <c:pt idx="6">
                  <c:v>742</c:v>
                </c:pt>
                <c:pt idx="7">
                  <c:v>714</c:v>
                </c:pt>
                <c:pt idx="8">
                  <c:v>579</c:v>
                </c:pt>
                <c:pt idx="9">
                  <c:v>576</c:v>
                </c:pt>
                <c:pt idx="10">
                  <c:v>517</c:v>
                </c:pt>
                <c:pt idx="11">
                  <c:v>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22-45CF-B031-8E0AAF058047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Mgr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Hárok1!$A$2:$A$13</c:f>
              <c:strCache>
                <c:ptCount val="12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2018/2019</c:v>
                </c:pt>
              </c:strCache>
            </c:strRef>
          </c:cat>
          <c:val>
            <c:numRef>
              <c:f>Hárok1!$C$2:$C$13</c:f>
              <c:numCache>
                <c:formatCode>General</c:formatCode>
                <c:ptCount val="12"/>
                <c:pt idx="0">
                  <c:v>249</c:v>
                </c:pt>
                <c:pt idx="1">
                  <c:v>284</c:v>
                </c:pt>
                <c:pt idx="2">
                  <c:v>368</c:v>
                </c:pt>
                <c:pt idx="3">
                  <c:v>422</c:v>
                </c:pt>
                <c:pt idx="4">
                  <c:v>416</c:v>
                </c:pt>
                <c:pt idx="5">
                  <c:v>356</c:v>
                </c:pt>
                <c:pt idx="6">
                  <c:v>349</c:v>
                </c:pt>
                <c:pt idx="7">
                  <c:v>371</c:v>
                </c:pt>
                <c:pt idx="8">
                  <c:v>297</c:v>
                </c:pt>
                <c:pt idx="9">
                  <c:v>331</c:v>
                </c:pt>
                <c:pt idx="10">
                  <c:v>315</c:v>
                </c:pt>
                <c:pt idx="11">
                  <c:v>284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22-45CF-B031-8E0AAF058047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Spolu I.+II.</c:v>
                </c:pt>
              </c:strCache>
            </c:strRef>
          </c:tx>
          <c:spPr>
            <a:ln w="31750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Hárok1!$A$2:$A$13</c:f>
              <c:strCache>
                <c:ptCount val="12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</c:v>
                </c:pt>
                <c:pt idx="7">
                  <c:v>2014/15</c:v>
                </c:pt>
                <c:pt idx="8">
                  <c:v>2015/16</c:v>
                </c:pt>
                <c:pt idx="9">
                  <c:v>2016/17</c:v>
                </c:pt>
                <c:pt idx="10">
                  <c:v>2017/18</c:v>
                </c:pt>
                <c:pt idx="11">
                  <c:v>2018/2019</c:v>
                </c:pt>
              </c:strCache>
            </c:strRef>
          </c:cat>
          <c:val>
            <c:numRef>
              <c:f>Hárok1!$D$2:$D$13</c:f>
              <c:numCache>
                <c:formatCode>General</c:formatCode>
                <c:ptCount val="12"/>
                <c:pt idx="0">
                  <c:v>1185</c:v>
                </c:pt>
                <c:pt idx="1">
                  <c:v>1240</c:v>
                </c:pt>
                <c:pt idx="2">
                  <c:v>1235</c:v>
                </c:pt>
                <c:pt idx="3">
                  <c:v>1245</c:v>
                </c:pt>
                <c:pt idx="4">
                  <c:v>1213</c:v>
                </c:pt>
                <c:pt idx="5">
                  <c:v>1123</c:v>
                </c:pt>
                <c:pt idx="6">
                  <c:v>1091</c:v>
                </c:pt>
                <c:pt idx="7">
                  <c:v>1085</c:v>
                </c:pt>
                <c:pt idx="8">
                  <c:v>876</c:v>
                </c:pt>
                <c:pt idx="9">
                  <c:v>907</c:v>
                </c:pt>
                <c:pt idx="10">
                  <c:v>832</c:v>
                </c:pt>
                <c:pt idx="11">
                  <c:v>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22-45CF-B031-8E0AAF0580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207448"/>
        <c:axId val="129207832"/>
      </c:lineChart>
      <c:catAx>
        <c:axId val="12920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207832"/>
        <c:crosses val="autoZero"/>
        <c:auto val="1"/>
        <c:lblAlgn val="ctr"/>
        <c:lblOffset val="100"/>
        <c:noMultiLvlLbl val="0"/>
      </c:catAx>
      <c:valAx>
        <c:axId val="1292078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920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</a:t>
            </a:r>
            <a:r>
              <a:rPr lang="sk-SK"/>
              <a:t>čty</a:t>
            </a:r>
            <a:r>
              <a:rPr lang="sk-SK" baseline="0"/>
              <a:t> účastníkov študentskej ankety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Hárok1!$A$2:$A$7</c:f>
              <c:strCache>
                <c:ptCount val="6"/>
                <c:pt idx="0">
                  <c:v>2012/2013</c:v>
                </c:pt>
                <c:pt idx="1">
                  <c:v>2013/2014</c:v>
                </c:pt>
                <c:pt idx="2">
                  <c:v>2015/2016 ZS</c:v>
                </c:pt>
                <c:pt idx="3">
                  <c:v>2016/2017 LS</c:v>
                </c:pt>
                <c:pt idx="4">
                  <c:v>2017/2018 ZS</c:v>
                </c:pt>
                <c:pt idx="5">
                  <c:v>2017/2018 LS</c:v>
                </c:pt>
              </c:strCache>
            </c:strRef>
          </c:cat>
          <c:val>
            <c:numRef>
              <c:f>Hárok1!$B$2:$B$7</c:f>
              <c:numCache>
                <c:formatCode>General</c:formatCode>
                <c:ptCount val="6"/>
                <c:pt idx="0">
                  <c:v>133</c:v>
                </c:pt>
                <c:pt idx="1">
                  <c:v>58</c:v>
                </c:pt>
                <c:pt idx="2">
                  <c:v>84</c:v>
                </c:pt>
                <c:pt idx="3">
                  <c:v>307</c:v>
                </c:pt>
                <c:pt idx="4">
                  <c:v>223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B-466A-AE93-5541AC559A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9653160"/>
        <c:axId val="129653552"/>
      </c:barChart>
      <c:catAx>
        <c:axId val="12965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653552"/>
        <c:crosses val="autoZero"/>
        <c:auto val="1"/>
        <c:lblAlgn val="ctr"/>
        <c:lblOffset val="100"/>
        <c:noMultiLvlLbl val="0"/>
      </c:catAx>
      <c:valAx>
        <c:axId val="1296535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965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600" b="1" smtClean="0"/>
              <a:t>A</a:t>
            </a:r>
            <a:r>
              <a:rPr lang="en-US" sz="1600" b="1" smtClean="0"/>
              <a:t>solventi</a:t>
            </a:r>
            <a:r>
              <a:rPr lang="en-US" sz="1600" b="1" baseline="0" smtClean="0"/>
              <a:t> </a:t>
            </a:r>
            <a:r>
              <a:rPr lang="en-US" sz="1600" b="1" baseline="0"/>
              <a:t>magistersk</a:t>
            </a:r>
            <a:r>
              <a:rPr lang="sk-SK" sz="1600" b="1" baseline="0"/>
              <a:t>ého </a:t>
            </a:r>
            <a:r>
              <a:rPr lang="sk-SK" sz="1600" b="1" baseline="0" smtClean="0"/>
              <a:t>štúdia: odozva 86%</a:t>
            </a:r>
            <a:endParaRPr lang="sk-SK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Mgr!$I$2:$O$2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FX</c:v>
                </c:pt>
                <c:pt idx="6">
                  <c:v>X</c:v>
                </c:pt>
              </c:strCache>
            </c:strRef>
          </c:cat>
          <c:val>
            <c:numRef>
              <c:f>Mgr!$I$3:$O$3</c:f>
              <c:numCache>
                <c:formatCode>General</c:formatCode>
                <c:ptCount val="7"/>
                <c:pt idx="0">
                  <c:v>32</c:v>
                </c:pt>
                <c:pt idx="1">
                  <c:v>52</c:v>
                </c:pt>
                <c:pt idx="2">
                  <c:v>24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1-4BCE-BA96-DD277BBAE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077328"/>
        <c:axId val="131077720"/>
      </c:barChart>
      <c:catAx>
        <c:axId val="13107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1077720"/>
        <c:crosses val="autoZero"/>
        <c:auto val="1"/>
        <c:lblAlgn val="ctr"/>
        <c:lblOffset val="100"/>
        <c:noMultiLvlLbl val="0"/>
      </c:catAx>
      <c:valAx>
        <c:axId val="13107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107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600" b="1" smtClean="0"/>
              <a:t>Absolventi</a:t>
            </a:r>
            <a:r>
              <a:rPr lang="sk-SK" sz="1600" b="1" baseline="0" smtClean="0"/>
              <a:t> </a:t>
            </a:r>
            <a:r>
              <a:rPr lang="sk-SK" sz="1600" b="1" baseline="0"/>
              <a:t>bakalárskeho </a:t>
            </a:r>
            <a:r>
              <a:rPr lang="sk-SK" sz="1600" b="1" baseline="0" smtClean="0"/>
              <a:t>štúdia: odozva 46%</a:t>
            </a:r>
            <a:endParaRPr lang="sk-SK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Bc!$I$2:$O$2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FX</c:v>
                </c:pt>
                <c:pt idx="6">
                  <c:v>X</c:v>
                </c:pt>
              </c:strCache>
            </c:strRef>
          </c:cat>
          <c:val>
            <c:numRef>
              <c:f>Bc!$I$3:$O$3</c:f>
              <c:numCache>
                <c:formatCode>General</c:formatCode>
                <c:ptCount val="7"/>
                <c:pt idx="0">
                  <c:v>10</c:v>
                </c:pt>
                <c:pt idx="1">
                  <c:v>32</c:v>
                </c:pt>
                <c:pt idx="2">
                  <c:v>15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A-4B0E-84FC-95DAFBB5C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078504"/>
        <c:axId val="131078896"/>
      </c:barChart>
      <c:catAx>
        <c:axId val="13107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1078896"/>
        <c:crosses val="autoZero"/>
        <c:auto val="1"/>
        <c:lblAlgn val="ctr"/>
        <c:lblOffset val="100"/>
        <c:noMultiLvlLbl val="0"/>
      </c:catAx>
      <c:valAx>
        <c:axId val="13107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107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Hárok1!$A$9</c:f>
              <c:strCache>
                <c:ptCount val="1"/>
                <c:pt idx="0">
                  <c:v>Prihlásení</c:v>
                </c:pt>
              </c:strCache>
            </c:strRef>
          </c:tx>
          <c:spPr>
            <a:ln w="317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Hárok1!$B$8:$I$8</c:f>
              <c:strCache>
                <c:ptCount val="8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2017/2018</c:v>
                </c:pt>
              </c:strCache>
            </c:strRef>
          </c:cat>
          <c:val>
            <c:numRef>
              <c:f>Hárok1!$B$9:$I$9</c:f>
              <c:numCache>
                <c:formatCode>General</c:formatCode>
                <c:ptCount val="8"/>
                <c:pt idx="0">
                  <c:v>1309</c:v>
                </c:pt>
                <c:pt idx="1">
                  <c:v>1186</c:v>
                </c:pt>
                <c:pt idx="2">
                  <c:v>1081</c:v>
                </c:pt>
                <c:pt idx="3">
                  <c:v>879</c:v>
                </c:pt>
                <c:pt idx="4">
                  <c:v>824</c:v>
                </c:pt>
                <c:pt idx="5">
                  <c:v>780</c:v>
                </c:pt>
                <c:pt idx="6">
                  <c:v>624</c:v>
                </c:pt>
                <c:pt idx="7">
                  <c:v>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19-49C4-8FC1-8084CBCA9E7D}"/>
            </c:ext>
          </c:extLst>
        </c:ser>
        <c:ser>
          <c:idx val="1"/>
          <c:order val="1"/>
          <c:tx>
            <c:strRef>
              <c:f>Hárok1!$A$10</c:f>
              <c:strCache>
                <c:ptCount val="1"/>
                <c:pt idx="0">
                  <c:v>Prijatí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Hárok1!$B$8:$I$8</c:f>
              <c:strCache>
                <c:ptCount val="8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2017/2018</c:v>
                </c:pt>
              </c:strCache>
            </c:strRef>
          </c:cat>
          <c:val>
            <c:numRef>
              <c:f>Hárok1!$B$10:$I$10</c:f>
              <c:numCache>
                <c:formatCode>General</c:formatCode>
                <c:ptCount val="8"/>
                <c:pt idx="0">
                  <c:v>828</c:v>
                </c:pt>
                <c:pt idx="1">
                  <c:v>745</c:v>
                </c:pt>
                <c:pt idx="2">
                  <c:v>764</c:v>
                </c:pt>
                <c:pt idx="3">
                  <c:v>640</c:v>
                </c:pt>
                <c:pt idx="4">
                  <c:v>520</c:v>
                </c:pt>
                <c:pt idx="5">
                  <c:v>566</c:v>
                </c:pt>
                <c:pt idx="6">
                  <c:v>458</c:v>
                </c:pt>
                <c:pt idx="7">
                  <c:v>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19-49C4-8FC1-8084CBCA9E7D}"/>
            </c:ext>
          </c:extLst>
        </c:ser>
        <c:ser>
          <c:idx val="2"/>
          <c:order val="2"/>
          <c:tx>
            <c:strRef>
              <c:f>Hárok1!$A$11</c:f>
              <c:strCache>
                <c:ptCount val="1"/>
                <c:pt idx="0">
                  <c:v>Zapísaní</c:v>
                </c:pt>
              </c:strCache>
            </c:strRef>
          </c:tx>
          <c:spPr>
            <a:ln w="31750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Hárok1!$B$8:$I$8</c:f>
              <c:strCache>
                <c:ptCount val="8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2017/2018</c:v>
                </c:pt>
              </c:strCache>
            </c:strRef>
          </c:cat>
          <c:val>
            <c:numRef>
              <c:f>Hárok1!$B$11:$I$11</c:f>
              <c:numCache>
                <c:formatCode>General</c:formatCode>
                <c:ptCount val="8"/>
                <c:pt idx="0">
                  <c:v>336</c:v>
                </c:pt>
                <c:pt idx="1">
                  <c:v>308</c:v>
                </c:pt>
                <c:pt idx="2">
                  <c:v>340</c:v>
                </c:pt>
                <c:pt idx="3">
                  <c:v>301</c:v>
                </c:pt>
                <c:pt idx="4">
                  <c:v>229</c:v>
                </c:pt>
                <c:pt idx="5">
                  <c:v>249</c:v>
                </c:pt>
                <c:pt idx="6">
                  <c:v>215</c:v>
                </c:pt>
                <c:pt idx="7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19-49C4-8FC1-8084CBCA9E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000360"/>
        <c:axId val="129000744"/>
      </c:lineChart>
      <c:catAx>
        <c:axId val="12900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000744"/>
        <c:crosses val="autoZero"/>
        <c:auto val="1"/>
        <c:lblAlgn val="ctr"/>
        <c:lblOffset val="100"/>
        <c:noMultiLvlLbl val="0"/>
      </c:catAx>
      <c:valAx>
        <c:axId val="1290007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900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EE-4111-ADE0-67ED93FC9E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EE-4111-ADE0-67ED93FC9E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FEE-4111-ADE0-67ED93FC9E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FEE-4111-ADE0-67ED93FC9E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FEE-4111-ADE0-67ED93FC9E31}"/>
              </c:ext>
            </c:extLst>
          </c:dPt>
          <c:dLbls>
            <c:dLbl>
              <c:idx val="3"/>
              <c:layout>
                <c:manualLayout>
                  <c:x val="-5.8519247594050741E-3"/>
                  <c:y val="9.0980110375936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EE-4111-ADE0-67ED93FC9E31}"/>
                </c:ext>
              </c:extLst>
            </c:dLbl>
            <c:dLbl>
              <c:idx val="4"/>
              <c:layout>
                <c:manualLayout>
                  <c:x val="5.4905949256342908E-2"/>
                  <c:y val="5.64725607017753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EE-4111-ADE0-67ED93FC9E3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Tabuľka!$B$11:$F$11</c:f>
              <c:strCache>
                <c:ptCount val="5"/>
                <c:pt idx="0">
                  <c:v>profesori</c:v>
                </c:pt>
                <c:pt idx="1">
                  <c:v>docenti</c:v>
                </c:pt>
                <c:pt idx="2">
                  <c:v>odborní asistenti</c:v>
                </c:pt>
                <c:pt idx="3">
                  <c:v>asistenti</c:v>
                </c:pt>
                <c:pt idx="4">
                  <c:v>lektori</c:v>
                </c:pt>
              </c:strCache>
            </c:strRef>
          </c:cat>
          <c:val>
            <c:numRef>
              <c:f>Tabuľka!$B$12:$F$12</c:f>
              <c:numCache>
                <c:formatCode>General</c:formatCode>
                <c:ptCount val="5"/>
                <c:pt idx="0">
                  <c:v>31.4</c:v>
                </c:pt>
                <c:pt idx="1">
                  <c:v>54.5</c:v>
                </c:pt>
                <c:pt idx="2">
                  <c:v>61.510000000000005</c:v>
                </c:pt>
                <c:pt idx="3">
                  <c:v>5.92</c:v>
                </c:pt>
                <c:pt idx="4">
                  <c:v>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EE-4111-ADE0-67ED93FC9E3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56000">
          <a:srgbClr val="92D050"/>
        </a:gs>
        <a:gs pos="43000">
          <a:srgbClr val="92D050"/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b="1">
                <a:latin typeface="Arial" panose="020B0604020202020204" pitchFamily="34" charset="0"/>
                <a:cs typeface="Arial" panose="020B0604020202020204" pitchFamily="34" charset="0"/>
              </a:rPr>
              <a:t>Úspešnosť štúdia v posledných piatich akademických rokoch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'Podla rokov'!$A$2</c:f>
              <c:strCache>
                <c:ptCount val="1"/>
                <c:pt idx="0">
                  <c:v>Bc jednoodborové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'Podla rokov'!$B$1:$F$1</c:f>
              <c:strCache>
                <c:ptCount val="5"/>
                <c:pt idx="0">
                  <c:v>AR13/14</c:v>
                </c:pt>
                <c:pt idx="1">
                  <c:v>AR14/15</c:v>
                </c:pt>
                <c:pt idx="2">
                  <c:v>AR15/16</c:v>
                </c:pt>
                <c:pt idx="3">
                  <c:v>AR16/17</c:v>
                </c:pt>
                <c:pt idx="4">
                  <c:v>AR17/18</c:v>
                </c:pt>
              </c:strCache>
            </c:strRef>
          </c:cat>
          <c:val>
            <c:numRef>
              <c:f>'Podla rokov'!$B$2:$F$2</c:f>
              <c:numCache>
                <c:formatCode>0.00</c:formatCode>
                <c:ptCount val="5"/>
                <c:pt idx="0">
                  <c:v>47.540983606557376</c:v>
                </c:pt>
                <c:pt idx="1">
                  <c:v>44.63519313304721</c:v>
                </c:pt>
                <c:pt idx="2">
                  <c:v>39.912280701754383</c:v>
                </c:pt>
                <c:pt idx="3">
                  <c:v>40.512820512820511</c:v>
                </c:pt>
                <c:pt idx="4">
                  <c:v>50.641025641025642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8E-46E5-A589-8A91F98FAEED}"/>
            </c:ext>
          </c:extLst>
        </c:ser>
        <c:ser>
          <c:idx val="1"/>
          <c:order val="1"/>
          <c:tx>
            <c:strRef>
              <c:f>'Podla rokov'!$A$3</c:f>
              <c:strCache>
                <c:ptCount val="1"/>
                <c:pt idx="0">
                  <c:v>Bc medziodborové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'Podla rokov'!$B$1:$F$1</c:f>
              <c:strCache>
                <c:ptCount val="5"/>
                <c:pt idx="0">
                  <c:v>AR13/14</c:v>
                </c:pt>
                <c:pt idx="1">
                  <c:v>AR14/15</c:v>
                </c:pt>
                <c:pt idx="2">
                  <c:v>AR15/16</c:v>
                </c:pt>
                <c:pt idx="3">
                  <c:v>AR16/17</c:v>
                </c:pt>
                <c:pt idx="4">
                  <c:v>AR17/18</c:v>
                </c:pt>
              </c:strCache>
            </c:strRef>
          </c:cat>
          <c:val>
            <c:numRef>
              <c:f>'Podla rokov'!$B$3:$F$3</c:f>
              <c:numCache>
                <c:formatCode>0.00</c:formatCode>
                <c:ptCount val="5"/>
                <c:pt idx="0">
                  <c:v>31.967213114754099</c:v>
                </c:pt>
                <c:pt idx="1">
                  <c:v>48.543689320388353</c:v>
                </c:pt>
                <c:pt idx="2">
                  <c:v>34.745762711864408</c:v>
                </c:pt>
                <c:pt idx="3">
                  <c:v>34.42622950819672</c:v>
                </c:pt>
                <c:pt idx="4">
                  <c:v>34.210526315789473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8E-46E5-A589-8A91F98FAEED}"/>
            </c:ext>
          </c:extLst>
        </c:ser>
        <c:ser>
          <c:idx val="2"/>
          <c:order val="2"/>
          <c:tx>
            <c:strRef>
              <c:f>'Podla rokov'!$A$4</c:f>
              <c:strCache>
                <c:ptCount val="1"/>
                <c:pt idx="0">
                  <c:v>Mgr jednoodborové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'Podla rokov'!$B$1:$F$1</c:f>
              <c:strCache>
                <c:ptCount val="5"/>
                <c:pt idx="0">
                  <c:v>AR13/14</c:v>
                </c:pt>
                <c:pt idx="1">
                  <c:v>AR14/15</c:v>
                </c:pt>
                <c:pt idx="2">
                  <c:v>AR15/16</c:v>
                </c:pt>
                <c:pt idx="3">
                  <c:v>AR16/17</c:v>
                </c:pt>
                <c:pt idx="4">
                  <c:v>AR17/18</c:v>
                </c:pt>
              </c:strCache>
            </c:strRef>
          </c:cat>
          <c:val>
            <c:numRef>
              <c:f>'Podla rokov'!$B$4:$F$4</c:f>
              <c:numCache>
                <c:formatCode>0.00</c:formatCode>
                <c:ptCount val="5"/>
                <c:pt idx="0">
                  <c:v>91.946308724832221</c:v>
                </c:pt>
                <c:pt idx="1">
                  <c:v>89.84375</c:v>
                </c:pt>
                <c:pt idx="2">
                  <c:v>93.388429752066116</c:v>
                </c:pt>
                <c:pt idx="3">
                  <c:v>93.388429752066116</c:v>
                </c:pt>
                <c:pt idx="4">
                  <c:v>73.728813559322035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8E-46E5-A589-8A91F98FAEED}"/>
            </c:ext>
          </c:extLst>
        </c:ser>
        <c:ser>
          <c:idx val="3"/>
          <c:order val="3"/>
          <c:tx>
            <c:strRef>
              <c:f>'Podla rokov'!$A$5</c:f>
              <c:strCache>
                <c:ptCount val="1"/>
                <c:pt idx="0">
                  <c:v>Mgr učiteľské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'Podla rokov'!$B$1:$F$1</c:f>
              <c:strCache>
                <c:ptCount val="5"/>
                <c:pt idx="0">
                  <c:v>AR13/14</c:v>
                </c:pt>
                <c:pt idx="1">
                  <c:v>AR14/15</c:v>
                </c:pt>
                <c:pt idx="2">
                  <c:v>AR15/16</c:v>
                </c:pt>
                <c:pt idx="3">
                  <c:v>AR16/17</c:v>
                </c:pt>
                <c:pt idx="4">
                  <c:v>AR17/18</c:v>
                </c:pt>
              </c:strCache>
            </c:strRef>
          </c:cat>
          <c:val>
            <c:numRef>
              <c:f>'Podla rokov'!$B$5:$F$5</c:f>
              <c:numCache>
                <c:formatCode>0.00</c:formatCode>
                <c:ptCount val="5"/>
                <c:pt idx="0">
                  <c:v>97.674418604651166</c:v>
                </c:pt>
                <c:pt idx="1">
                  <c:v>94.827586206896555</c:v>
                </c:pt>
                <c:pt idx="2">
                  <c:v>95.91836734693878</c:v>
                </c:pt>
                <c:pt idx="3">
                  <c:v>95.91836734693878</c:v>
                </c:pt>
                <c:pt idx="4">
                  <c:v>82.978723404255319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8E-46E5-A589-8A91F98FA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502160"/>
        <c:axId val="129502544"/>
      </c:lineChart>
      <c:catAx>
        <c:axId val="12950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502544"/>
        <c:crosses val="autoZero"/>
        <c:auto val="1"/>
        <c:lblAlgn val="ctr"/>
        <c:lblOffset val="100"/>
        <c:noMultiLvlLbl val="0"/>
      </c:catAx>
      <c:valAx>
        <c:axId val="12950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50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/>
              <a:t>Hodnotenie na</a:t>
            </a:r>
            <a:r>
              <a:rPr lang="sk-SK" sz="1600" baseline="0"/>
              <a:t> magisterskom stupni 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'Podla stupnov'!$K$14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6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stupnov'!$J$15:$J$21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stupnov'!$K$15:$K$21</c:f>
              <c:numCache>
                <c:formatCode>#,##0</c:formatCode>
                <c:ptCount val="7"/>
                <c:pt idx="0">
                  <c:v>49.455040871934607</c:v>
                </c:pt>
                <c:pt idx="1">
                  <c:v>72.815533980582529</c:v>
                </c:pt>
                <c:pt idx="2">
                  <c:v>37.223042836041358</c:v>
                </c:pt>
                <c:pt idx="3">
                  <c:v>59.186746987951807</c:v>
                </c:pt>
                <c:pt idx="4">
                  <c:v>42.023346303501945</c:v>
                </c:pt>
                <c:pt idx="5">
                  <c:v>39.534883720930232</c:v>
                </c:pt>
                <c:pt idx="6">
                  <c:v>49.073737740646564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DC-49AD-A366-1FC4EB108141}"/>
            </c:ext>
          </c:extLst>
        </c:ser>
        <c:ser>
          <c:idx val="1"/>
          <c:order val="1"/>
          <c:tx>
            <c:strRef>
              <c:f>'Podla stupnov'!$L$14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6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stupnov'!$J$15:$J$21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stupnov'!$L$15:$L$21</c:f>
              <c:numCache>
                <c:formatCode>#,##0</c:formatCode>
                <c:ptCount val="7"/>
                <c:pt idx="0">
                  <c:v>16.485013623978201</c:v>
                </c:pt>
                <c:pt idx="1">
                  <c:v>16.50485436893204</c:v>
                </c:pt>
                <c:pt idx="2">
                  <c:v>24.076809453471196</c:v>
                </c:pt>
                <c:pt idx="3">
                  <c:v>19.126506024096386</c:v>
                </c:pt>
                <c:pt idx="4">
                  <c:v>15.56420233463035</c:v>
                </c:pt>
                <c:pt idx="5">
                  <c:v>18.13953488372093</c:v>
                </c:pt>
                <c:pt idx="6">
                  <c:v>19.033781329458773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C-49AD-A366-1FC4EB108141}"/>
            </c:ext>
          </c:extLst>
        </c:ser>
        <c:ser>
          <c:idx val="2"/>
          <c:order val="2"/>
          <c:tx>
            <c:strRef>
              <c:f>'Podla stupnov'!$M$14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6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stupnov'!$J$15:$J$21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stupnov'!$M$15:$M$21</c:f>
              <c:numCache>
                <c:formatCode>#,##0</c:formatCode>
                <c:ptCount val="7"/>
                <c:pt idx="0">
                  <c:v>16.757493188010898</c:v>
                </c:pt>
                <c:pt idx="1">
                  <c:v>6.3106796116504853</c:v>
                </c:pt>
                <c:pt idx="2">
                  <c:v>22.451994091580502</c:v>
                </c:pt>
                <c:pt idx="3">
                  <c:v>12.198795180722891</c:v>
                </c:pt>
                <c:pt idx="4">
                  <c:v>12.45136186770428</c:v>
                </c:pt>
                <c:pt idx="5">
                  <c:v>13.953488372093023</c:v>
                </c:pt>
                <c:pt idx="6">
                  <c:v>15.655648383581548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C-49AD-A366-1FC4EB108141}"/>
            </c:ext>
          </c:extLst>
        </c:ser>
        <c:ser>
          <c:idx val="3"/>
          <c:order val="3"/>
          <c:tx>
            <c:strRef>
              <c:f>'Podla stupnov'!$N$14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stupnov'!$J$15:$J$21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stupnov'!$N$15:$N$21</c:f>
              <c:numCache>
                <c:formatCode>#,##0</c:formatCode>
                <c:ptCount val="7"/>
                <c:pt idx="0">
                  <c:v>7.084468664850136</c:v>
                </c:pt>
                <c:pt idx="1">
                  <c:v>0.4854368932038835</c:v>
                </c:pt>
                <c:pt idx="2">
                  <c:v>8.5672082717872975</c:v>
                </c:pt>
                <c:pt idx="3">
                  <c:v>4.5180722891566267</c:v>
                </c:pt>
                <c:pt idx="4">
                  <c:v>9.7276264591439681</c:v>
                </c:pt>
                <c:pt idx="5">
                  <c:v>7.441860465116279</c:v>
                </c:pt>
                <c:pt idx="6">
                  <c:v>6.610969851071558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DC-49AD-A366-1FC4EB108141}"/>
            </c:ext>
          </c:extLst>
        </c:ser>
        <c:ser>
          <c:idx val="4"/>
          <c:order val="4"/>
          <c:tx>
            <c:strRef>
              <c:f>'Podla stupnov'!$O$14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6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stupnov'!$J$15:$J$21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stupnov'!$O$15:$O$21</c:f>
              <c:numCache>
                <c:formatCode>#,##0</c:formatCode>
                <c:ptCount val="7"/>
                <c:pt idx="0">
                  <c:v>5.3133514986376023</c:v>
                </c:pt>
                <c:pt idx="1">
                  <c:v>3.3980582524271843</c:v>
                </c:pt>
                <c:pt idx="2">
                  <c:v>3.3973412112259971</c:v>
                </c:pt>
                <c:pt idx="3">
                  <c:v>2.2590361445783134</c:v>
                </c:pt>
                <c:pt idx="4">
                  <c:v>10.505836575875486</c:v>
                </c:pt>
                <c:pt idx="5">
                  <c:v>11.627906976744185</c:v>
                </c:pt>
                <c:pt idx="6">
                  <c:v>4.9400653832183075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DC-49AD-A366-1FC4EB108141}"/>
            </c:ext>
          </c:extLst>
        </c:ser>
        <c:ser>
          <c:idx val="5"/>
          <c:order val="5"/>
          <c:tx>
            <c:strRef>
              <c:f>'Podla stupnov'!$P$14</c:f>
              <c:strCache>
                <c:ptCount val="1"/>
                <c:pt idx="0">
                  <c:v>FX</c:v>
                </c:pt>
              </c:strCache>
            </c:strRef>
          </c:tx>
          <c:spPr>
            <a:solidFill>
              <a:schemeClr val="accent6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stupnov'!$J$15:$J$21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stupnov'!$P$15:$P$21</c:f>
              <c:numCache>
                <c:formatCode>#,##0</c:formatCode>
                <c:ptCount val="7"/>
                <c:pt idx="0">
                  <c:v>4.9046321525885554</c:v>
                </c:pt>
                <c:pt idx="1">
                  <c:v>0.4854368932038835</c:v>
                </c:pt>
                <c:pt idx="2">
                  <c:v>4.2836041358936487</c:v>
                </c:pt>
                <c:pt idx="3">
                  <c:v>2.7108433734939759</c:v>
                </c:pt>
                <c:pt idx="4">
                  <c:v>9.7276264591439681</c:v>
                </c:pt>
                <c:pt idx="5">
                  <c:v>9.3023255813953494</c:v>
                </c:pt>
                <c:pt idx="6">
                  <c:v>4.6857973120232472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DC-49AD-A366-1FC4EB108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46888"/>
        <c:axId val="129647280"/>
      </c:barChart>
      <c:catAx>
        <c:axId val="129646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647280"/>
        <c:crosses val="autoZero"/>
        <c:auto val="1"/>
        <c:lblAlgn val="ctr"/>
        <c:lblOffset val="100"/>
        <c:noMultiLvlLbl val="0"/>
      </c:catAx>
      <c:valAx>
        <c:axId val="1296472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64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 w="6350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Hodnotenie na bakal</a:t>
            </a:r>
            <a:r>
              <a:rPr lang="sk-SK" sz="1600"/>
              <a:t>árskom</a:t>
            </a:r>
            <a:r>
              <a:rPr lang="sk-SK" sz="1600" baseline="0"/>
              <a:t> stupni štúdia</a:t>
            </a:r>
            <a:endParaRPr lang="sk-SK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'Podla stupnov'!$K$2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6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stupnov'!$J$3:$J$9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stupnov'!$K$3:$K$9</c:f>
              <c:numCache>
                <c:formatCode>#,##0</c:formatCode>
                <c:ptCount val="7"/>
                <c:pt idx="0">
                  <c:v>15.856353591160222</c:v>
                </c:pt>
                <c:pt idx="1">
                  <c:v>40.34749034749035</c:v>
                </c:pt>
                <c:pt idx="2">
                  <c:v>32.716568544995795</c:v>
                </c:pt>
                <c:pt idx="3">
                  <c:v>34.533762057877816</c:v>
                </c:pt>
                <c:pt idx="4">
                  <c:v>33.168927250308265</c:v>
                </c:pt>
                <c:pt idx="5">
                  <c:v>16.282420749279538</c:v>
                </c:pt>
                <c:pt idx="6">
                  <c:v>27.428918960012165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7-47EB-A389-96BEFBBF2DF5}"/>
            </c:ext>
          </c:extLst>
        </c:ser>
        <c:ser>
          <c:idx val="1"/>
          <c:order val="1"/>
          <c:tx>
            <c:strRef>
              <c:f>'Podla stupnov'!$L$2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6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stupnov'!$J$3:$J$9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stupnov'!$L$3:$L$9</c:f>
              <c:numCache>
                <c:formatCode>#,##0</c:formatCode>
                <c:ptCount val="7"/>
                <c:pt idx="0">
                  <c:v>15.193370165745856</c:v>
                </c:pt>
                <c:pt idx="1">
                  <c:v>20.077220077220076</c:v>
                </c:pt>
                <c:pt idx="2">
                  <c:v>20.100925147182505</c:v>
                </c:pt>
                <c:pt idx="3">
                  <c:v>19.163987138263664</c:v>
                </c:pt>
                <c:pt idx="4">
                  <c:v>13.933415536374845</c:v>
                </c:pt>
                <c:pt idx="5">
                  <c:v>13.400576368876081</c:v>
                </c:pt>
                <c:pt idx="6">
                  <c:v>17.059449597080736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7-47EB-A389-96BEFBBF2DF5}"/>
            </c:ext>
          </c:extLst>
        </c:ser>
        <c:ser>
          <c:idx val="2"/>
          <c:order val="2"/>
          <c:tx>
            <c:strRef>
              <c:f>'Podla stupnov'!$M$2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6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stupnov'!$J$3:$J$9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stupnov'!$M$3:$M$9</c:f>
              <c:numCache>
                <c:formatCode>#,##0</c:formatCode>
                <c:ptCount val="7"/>
                <c:pt idx="0">
                  <c:v>17.679558011049725</c:v>
                </c:pt>
                <c:pt idx="1">
                  <c:v>14.864864864864865</c:v>
                </c:pt>
                <c:pt idx="2">
                  <c:v>16.232127838519766</c:v>
                </c:pt>
                <c:pt idx="3">
                  <c:v>16.655948553054664</c:v>
                </c:pt>
                <c:pt idx="4">
                  <c:v>13.316892725030826</c:v>
                </c:pt>
                <c:pt idx="5">
                  <c:v>13.688760806916427</c:v>
                </c:pt>
                <c:pt idx="6">
                  <c:v>15.99513455982971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7-47EB-A389-96BEFBBF2DF5}"/>
            </c:ext>
          </c:extLst>
        </c:ser>
        <c:ser>
          <c:idx val="3"/>
          <c:order val="3"/>
          <c:tx>
            <c:strRef>
              <c:f>'Podla stupnov'!$N$2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stupnov'!$J$3:$J$9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stupnov'!$N$3:$N$9</c:f>
              <c:numCache>
                <c:formatCode>#,##0</c:formatCode>
                <c:ptCount val="7"/>
                <c:pt idx="0">
                  <c:v>16.685082872928177</c:v>
                </c:pt>
                <c:pt idx="1">
                  <c:v>10.231660231660232</c:v>
                </c:pt>
                <c:pt idx="2">
                  <c:v>11.52228763666947</c:v>
                </c:pt>
                <c:pt idx="3">
                  <c:v>11.57556270096463</c:v>
                </c:pt>
                <c:pt idx="4">
                  <c:v>13.686806411837239</c:v>
                </c:pt>
                <c:pt idx="5">
                  <c:v>16.570605187319885</c:v>
                </c:pt>
                <c:pt idx="6">
                  <c:v>13.653641477877452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27-47EB-A389-96BEFBBF2DF5}"/>
            </c:ext>
          </c:extLst>
        </c:ser>
        <c:ser>
          <c:idx val="4"/>
          <c:order val="4"/>
          <c:tx>
            <c:strRef>
              <c:f>'Podla stupnov'!$O$2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6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stupnov'!$J$3:$J$9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stupnov'!$O$3:$O$9</c:f>
              <c:numCache>
                <c:formatCode>#,##0</c:formatCode>
                <c:ptCount val="7"/>
                <c:pt idx="0">
                  <c:v>14.088397790055248</c:v>
                </c:pt>
                <c:pt idx="1">
                  <c:v>6.3706563706563708</c:v>
                </c:pt>
                <c:pt idx="2">
                  <c:v>5.6349873843566023</c:v>
                </c:pt>
                <c:pt idx="3">
                  <c:v>8.5530546623794219</c:v>
                </c:pt>
                <c:pt idx="4">
                  <c:v>13.440197287299631</c:v>
                </c:pt>
                <c:pt idx="5">
                  <c:v>21.037463976945244</c:v>
                </c:pt>
                <c:pt idx="6">
                  <c:v>11.296943895393037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27-47EB-A389-96BEFBBF2DF5}"/>
            </c:ext>
          </c:extLst>
        </c:ser>
        <c:ser>
          <c:idx val="5"/>
          <c:order val="5"/>
          <c:tx>
            <c:strRef>
              <c:f>'Podla stupnov'!$P$2</c:f>
              <c:strCache>
                <c:ptCount val="1"/>
                <c:pt idx="0">
                  <c:v>FX</c:v>
                </c:pt>
              </c:strCache>
            </c:strRef>
          </c:tx>
          <c:spPr>
            <a:solidFill>
              <a:schemeClr val="accent6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'Podla stupnov'!$J$3:$J$9</c:f>
              <c:strCache>
                <c:ptCount val="7"/>
                <c:pt idx="0">
                  <c:v>UBEV</c:v>
                </c:pt>
                <c:pt idx="1">
                  <c:v>UFV</c:v>
                </c:pt>
                <c:pt idx="2">
                  <c:v>UGE</c:v>
                </c:pt>
                <c:pt idx="3">
                  <c:v>UCHV</c:v>
                </c:pt>
                <c:pt idx="4">
                  <c:v>UINF</c:v>
                </c:pt>
                <c:pt idx="5">
                  <c:v>UMV</c:v>
                </c:pt>
                <c:pt idx="6">
                  <c:v>Spolu</c:v>
                </c:pt>
              </c:strCache>
            </c:strRef>
          </c:cat>
          <c:val>
            <c:numRef>
              <c:f>'Podla stupnov'!$P$3:$P$9</c:f>
              <c:numCache>
                <c:formatCode>#,##0</c:formatCode>
                <c:ptCount val="7"/>
                <c:pt idx="0">
                  <c:v>20.497237569060772</c:v>
                </c:pt>
                <c:pt idx="1">
                  <c:v>8.1081081081081088</c:v>
                </c:pt>
                <c:pt idx="2">
                  <c:v>13.793103448275861</c:v>
                </c:pt>
                <c:pt idx="3">
                  <c:v>9.5176848874598079</c:v>
                </c:pt>
                <c:pt idx="4">
                  <c:v>12.453760789149198</c:v>
                </c:pt>
                <c:pt idx="5">
                  <c:v>19.020172910662826</c:v>
                </c:pt>
                <c:pt idx="6">
                  <c:v>14.565911509806902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27-47EB-A389-96BEFBBF2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48064"/>
        <c:axId val="129648456"/>
      </c:barChart>
      <c:catAx>
        <c:axId val="12964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648456"/>
        <c:crosses val="autoZero"/>
        <c:auto val="1"/>
        <c:lblAlgn val="ctr"/>
        <c:lblOffset val="100"/>
        <c:noMultiLvlLbl val="0"/>
      </c:catAx>
      <c:valAx>
        <c:axId val="1296484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64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 w="6350" cap="flat" cmpd="sng" algn="ctr">
      <a:solidFill>
        <a:schemeClr val="tx1"/>
      </a:solidFill>
      <a:prstDash val="solid"/>
      <a:miter lim="800000"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Jeden predmet</a:t>
            </a:r>
            <a:r>
              <a:rPr lang="sk-SK" smtClean="0"/>
              <a:t>, dvaja </a:t>
            </a:r>
            <a:r>
              <a:rPr lang="sk-SK"/>
              <a:t>učitelia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Hárok1!$C$31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6">
                <a:shade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Hárok1!$C$32:$C$33</c:f>
              <c:numCache>
                <c:formatCode>General</c:formatCode>
                <c:ptCount val="2"/>
                <c:pt idx="0">
                  <c:v>4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7-432A-99B7-B56CBFCA345A}"/>
            </c:ext>
          </c:extLst>
        </c:ser>
        <c:ser>
          <c:idx val="1"/>
          <c:order val="1"/>
          <c:tx>
            <c:strRef>
              <c:f>Hárok1!$D$31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6">
                <a:shade val="7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Hárok1!$D$32:$D$33</c:f>
              <c:numCache>
                <c:formatCode>General</c:formatCode>
                <c:ptCount val="2"/>
                <c:pt idx="0">
                  <c:v>8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67-432A-99B7-B56CBFCA345A}"/>
            </c:ext>
          </c:extLst>
        </c:ser>
        <c:ser>
          <c:idx val="2"/>
          <c:order val="2"/>
          <c:tx>
            <c:strRef>
              <c:f>Hárok1!$E$31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6">
                <a:shade val="9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Hárok1!$E$32:$E$33</c:f>
              <c:numCache>
                <c:formatCode>General</c:formatCode>
                <c:ptCount val="2"/>
                <c:pt idx="0">
                  <c:v>18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67-432A-99B7-B56CBFCA345A}"/>
            </c:ext>
          </c:extLst>
        </c:ser>
        <c:ser>
          <c:idx val="3"/>
          <c:order val="3"/>
          <c:tx>
            <c:strRef>
              <c:f>Hárok1!$F$31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>
                <a:tint val="9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Hárok1!$F$32:$F$33</c:f>
              <c:numCache>
                <c:formatCode>General</c:formatCode>
                <c:ptCount val="2"/>
                <c:pt idx="0">
                  <c:v>31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67-432A-99B7-B56CBFCA345A}"/>
            </c:ext>
          </c:extLst>
        </c:ser>
        <c:ser>
          <c:idx val="4"/>
          <c:order val="4"/>
          <c:tx>
            <c:strRef>
              <c:f>Hárok1!$G$31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6">
                <a:tint val="7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Hárok1!$G$32:$G$33</c:f>
              <c:numCache>
                <c:formatCode>General</c:formatCode>
                <c:ptCount val="2"/>
                <c:pt idx="0">
                  <c:v>31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67-432A-99B7-B56CBFCA345A}"/>
            </c:ext>
          </c:extLst>
        </c:ser>
        <c:ser>
          <c:idx val="5"/>
          <c:order val="5"/>
          <c:tx>
            <c:strRef>
              <c:f>Hárok1!$H$31</c:f>
              <c:strCache>
                <c:ptCount val="1"/>
                <c:pt idx="0">
                  <c:v>FX</c:v>
                </c:pt>
              </c:strCache>
            </c:strRef>
          </c:tx>
          <c:spPr>
            <a:solidFill>
              <a:schemeClr val="accent6">
                <a:tint val="5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accent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Hárok1!$H$32:$H$33</c:f>
              <c:numCache>
                <c:formatCode>General</c:formatCode>
                <c:ptCount val="2"/>
                <c:pt idx="0">
                  <c:v>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D67-432A-99B7-B56CBFCA345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9649240"/>
        <c:axId val="129649632"/>
      </c:barChart>
      <c:catAx>
        <c:axId val="12964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649632"/>
        <c:crosses val="autoZero"/>
        <c:auto val="1"/>
        <c:lblAlgn val="ctr"/>
        <c:lblOffset val="100"/>
        <c:noMultiLvlLbl val="0"/>
      </c:catAx>
      <c:valAx>
        <c:axId val="1296496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964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1883268350224"/>
          <c:y val="0.89406214750452995"/>
          <c:w val="0.54408431190345152"/>
          <c:h val="8.230050775181278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83757034406267E-2"/>
          <c:y val="0.10572747666864336"/>
          <c:w val="0.9172742920523782"/>
          <c:h val="0.82044419358232967"/>
        </c:manualLayout>
      </c:layout>
      <c:barChart>
        <c:barDir val="col"/>
        <c:grouping val="clustere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Hárok1!$B$2:$B$49</c:f>
              <c:numCache>
                <c:formatCode>General</c:formatCode>
                <c:ptCount val="48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</c:numCache>
            </c:numRef>
          </c:cat>
          <c:val>
            <c:numRef>
              <c:f>Hárok1!$D$2:$D$49</c:f>
              <c:numCache>
                <c:formatCode>General</c:formatCode>
                <c:ptCount val="48"/>
                <c:pt idx="0">
                  <c:v>48</c:v>
                </c:pt>
                <c:pt idx="1">
                  <c:v>52</c:v>
                </c:pt>
                <c:pt idx="2">
                  <c:v>30</c:v>
                </c:pt>
                <c:pt idx="3">
                  <c:v>84</c:v>
                </c:pt>
                <c:pt idx="4">
                  <c:v>70</c:v>
                </c:pt>
                <c:pt idx="5">
                  <c:v>144</c:v>
                </c:pt>
                <c:pt idx="6">
                  <c:v>168</c:v>
                </c:pt>
                <c:pt idx="7">
                  <c:v>180</c:v>
                </c:pt>
                <c:pt idx="8">
                  <c:v>138</c:v>
                </c:pt>
                <c:pt idx="9">
                  <c:v>158</c:v>
                </c:pt>
                <c:pt idx="10">
                  <c:v>140</c:v>
                </c:pt>
                <c:pt idx="11">
                  <c:v>170</c:v>
                </c:pt>
                <c:pt idx="12">
                  <c:v>136</c:v>
                </c:pt>
                <c:pt idx="13">
                  <c:v>128</c:v>
                </c:pt>
                <c:pt idx="14">
                  <c:v>118</c:v>
                </c:pt>
                <c:pt idx="15">
                  <c:v>137</c:v>
                </c:pt>
                <c:pt idx="16">
                  <c:v>150</c:v>
                </c:pt>
                <c:pt idx="17">
                  <c:v>154</c:v>
                </c:pt>
                <c:pt idx="18">
                  <c:v>152</c:v>
                </c:pt>
                <c:pt idx="19">
                  <c:v>136</c:v>
                </c:pt>
                <c:pt idx="20">
                  <c:v>144</c:v>
                </c:pt>
                <c:pt idx="21">
                  <c:v>144</c:v>
                </c:pt>
                <c:pt idx="22">
                  <c:v>132</c:v>
                </c:pt>
                <c:pt idx="23">
                  <c:v>98</c:v>
                </c:pt>
                <c:pt idx="24">
                  <c:v>110</c:v>
                </c:pt>
                <c:pt idx="25">
                  <c:v>103</c:v>
                </c:pt>
                <c:pt idx="26">
                  <c:v>135</c:v>
                </c:pt>
                <c:pt idx="27">
                  <c:v>144</c:v>
                </c:pt>
                <c:pt idx="28">
                  <c:v>188</c:v>
                </c:pt>
                <c:pt idx="29">
                  <c:v>216</c:v>
                </c:pt>
                <c:pt idx="30">
                  <c:v>194</c:v>
                </c:pt>
                <c:pt idx="31">
                  <c:v>172</c:v>
                </c:pt>
                <c:pt idx="32">
                  <c:v>200</c:v>
                </c:pt>
                <c:pt idx="33">
                  <c:v>186</c:v>
                </c:pt>
                <c:pt idx="34">
                  <c:v>184</c:v>
                </c:pt>
                <c:pt idx="35">
                  <c:v>174</c:v>
                </c:pt>
                <c:pt idx="36">
                  <c:v>210</c:v>
                </c:pt>
                <c:pt idx="37">
                  <c:v>236</c:v>
                </c:pt>
                <c:pt idx="38">
                  <c:v>216</c:v>
                </c:pt>
                <c:pt idx="39">
                  <c:v>182</c:v>
                </c:pt>
                <c:pt idx="40">
                  <c:v>160</c:v>
                </c:pt>
                <c:pt idx="41">
                  <c:v>106</c:v>
                </c:pt>
                <c:pt idx="42">
                  <c:v>158</c:v>
                </c:pt>
                <c:pt idx="43">
                  <c:v>88</c:v>
                </c:pt>
                <c:pt idx="44">
                  <c:v>130</c:v>
                </c:pt>
                <c:pt idx="45">
                  <c:v>216</c:v>
                </c:pt>
                <c:pt idx="46">
                  <c:v>201</c:v>
                </c:pt>
                <c:pt idx="47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A1-4DAE-8801-E9F37D580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50416"/>
        <c:axId val="129650808"/>
      </c:barChart>
      <c:catAx>
        <c:axId val="12965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650808"/>
        <c:crosses val="autoZero"/>
        <c:auto val="0"/>
        <c:lblAlgn val="ctr"/>
        <c:lblOffset val="100"/>
        <c:tickMarkSkip val="5"/>
        <c:noMultiLvlLbl val="0"/>
      </c:catAx>
      <c:valAx>
        <c:axId val="12965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965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Hárok2!$B$1</c:f>
              <c:strCache>
                <c:ptCount val="1"/>
                <c:pt idx="0">
                  <c:v>Kombinácie s M </c:v>
                </c:pt>
              </c:strCache>
            </c:strRef>
          </c:tx>
          <c:marker>
            <c:symbol val="none"/>
          </c:marker>
          <c:cat>
            <c:numRef>
              <c:f>Hárok2!$A$2:$A$53</c:f>
              <c:numCache>
                <c:formatCode>General</c:formatCode>
                <c:ptCount val="52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  <c:pt idx="50">
                  <c:v>2017</c:v>
                </c:pt>
                <c:pt idx="51">
                  <c:v>2018</c:v>
                </c:pt>
              </c:numCache>
            </c:numRef>
          </c:cat>
          <c:val>
            <c:numRef>
              <c:f>Hárok2!$B$2:$B$53</c:f>
              <c:numCache>
                <c:formatCode>General</c:formatCode>
                <c:ptCount val="52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15</c:v>
                </c:pt>
                <c:pt idx="4">
                  <c:v>10</c:v>
                </c:pt>
                <c:pt idx="5">
                  <c:v>37</c:v>
                </c:pt>
                <c:pt idx="6">
                  <c:v>29</c:v>
                </c:pt>
                <c:pt idx="7">
                  <c:v>28</c:v>
                </c:pt>
                <c:pt idx="8">
                  <c:v>27</c:v>
                </c:pt>
                <c:pt idx="9">
                  <c:v>33</c:v>
                </c:pt>
                <c:pt idx="10">
                  <c:v>41</c:v>
                </c:pt>
                <c:pt idx="11">
                  <c:v>56</c:v>
                </c:pt>
                <c:pt idx="12">
                  <c:v>37</c:v>
                </c:pt>
                <c:pt idx="13">
                  <c:v>32</c:v>
                </c:pt>
                <c:pt idx="14">
                  <c:v>39</c:v>
                </c:pt>
                <c:pt idx="15">
                  <c:v>42</c:v>
                </c:pt>
                <c:pt idx="16">
                  <c:v>58</c:v>
                </c:pt>
                <c:pt idx="17">
                  <c:v>54</c:v>
                </c:pt>
                <c:pt idx="18">
                  <c:v>51</c:v>
                </c:pt>
                <c:pt idx="19">
                  <c:v>52</c:v>
                </c:pt>
                <c:pt idx="20">
                  <c:v>63</c:v>
                </c:pt>
                <c:pt idx="21">
                  <c:v>64</c:v>
                </c:pt>
                <c:pt idx="22">
                  <c:v>52</c:v>
                </c:pt>
                <c:pt idx="23">
                  <c:v>37</c:v>
                </c:pt>
                <c:pt idx="24">
                  <c:v>34</c:v>
                </c:pt>
                <c:pt idx="25">
                  <c:v>44</c:v>
                </c:pt>
                <c:pt idx="26">
                  <c:v>38</c:v>
                </c:pt>
                <c:pt idx="27">
                  <c:v>52</c:v>
                </c:pt>
                <c:pt idx="28">
                  <c:v>75</c:v>
                </c:pt>
                <c:pt idx="29">
                  <c:v>67</c:v>
                </c:pt>
                <c:pt idx="30">
                  <c:v>57</c:v>
                </c:pt>
                <c:pt idx="31">
                  <c:v>58</c:v>
                </c:pt>
                <c:pt idx="32">
                  <c:v>73</c:v>
                </c:pt>
                <c:pt idx="33">
                  <c:v>58</c:v>
                </c:pt>
                <c:pt idx="34">
                  <c:v>65</c:v>
                </c:pt>
                <c:pt idx="35">
                  <c:v>54</c:v>
                </c:pt>
                <c:pt idx="36">
                  <c:v>74</c:v>
                </c:pt>
                <c:pt idx="37">
                  <c:v>84</c:v>
                </c:pt>
                <c:pt idx="38">
                  <c:v>79</c:v>
                </c:pt>
                <c:pt idx="39">
                  <c:v>52</c:v>
                </c:pt>
                <c:pt idx="40">
                  <c:v>48</c:v>
                </c:pt>
                <c:pt idx="41">
                  <c:v>29</c:v>
                </c:pt>
                <c:pt idx="42">
                  <c:v>26</c:v>
                </c:pt>
                <c:pt idx="43">
                  <c:v>16</c:v>
                </c:pt>
                <c:pt idx="44">
                  <c:v>24</c:v>
                </c:pt>
                <c:pt idx="45">
                  <c:v>16</c:v>
                </c:pt>
                <c:pt idx="46">
                  <c:v>13</c:v>
                </c:pt>
                <c:pt idx="47">
                  <c:v>22</c:v>
                </c:pt>
                <c:pt idx="48">
                  <c:v>11</c:v>
                </c:pt>
                <c:pt idx="49">
                  <c:v>9</c:v>
                </c:pt>
                <c:pt idx="50">
                  <c:v>12</c:v>
                </c:pt>
                <c:pt idx="51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13-4FF1-A4FE-E6F85FDD7EDE}"/>
            </c:ext>
          </c:extLst>
        </c:ser>
        <c:ser>
          <c:idx val="1"/>
          <c:order val="1"/>
          <c:tx>
            <c:strRef>
              <c:f>Hárok2!$C$1</c:f>
              <c:strCache>
                <c:ptCount val="1"/>
                <c:pt idx="0">
                  <c:v>Kombinácie s I</c:v>
                </c:pt>
              </c:strCache>
            </c:strRef>
          </c:tx>
          <c:marker>
            <c:symbol val="none"/>
          </c:marker>
          <c:cat>
            <c:numRef>
              <c:f>Hárok2!$A$2:$A$53</c:f>
              <c:numCache>
                <c:formatCode>General</c:formatCode>
                <c:ptCount val="52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  <c:pt idx="50">
                  <c:v>2017</c:v>
                </c:pt>
                <c:pt idx="51">
                  <c:v>2018</c:v>
                </c:pt>
              </c:numCache>
            </c:numRef>
          </c:cat>
          <c:val>
            <c:numRef>
              <c:f>Hárok2!$C$2:$C$53</c:f>
              <c:numCache>
                <c:formatCode>General</c:formatCode>
                <c:ptCount val="52"/>
                <c:pt idx="22">
                  <c:v>9</c:v>
                </c:pt>
                <c:pt idx="23">
                  <c:v>0</c:v>
                </c:pt>
                <c:pt idx="24">
                  <c:v>0</c:v>
                </c:pt>
                <c:pt idx="25">
                  <c:v>7</c:v>
                </c:pt>
                <c:pt idx="26">
                  <c:v>11</c:v>
                </c:pt>
                <c:pt idx="27">
                  <c:v>12</c:v>
                </c:pt>
                <c:pt idx="28">
                  <c:v>20</c:v>
                </c:pt>
                <c:pt idx="29">
                  <c:v>15</c:v>
                </c:pt>
                <c:pt idx="30">
                  <c:v>17</c:v>
                </c:pt>
                <c:pt idx="31">
                  <c:v>17</c:v>
                </c:pt>
                <c:pt idx="32">
                  <c:v>21</c:v>
                </c:pt>
                <c:pt idx="33">
                  <c:v>28</c:v>
                </c:pt>
                <c:pt idx="34">
                  <c:v>23</c:v>
                </c:pt>
                <c:pt idx="35">
                  <c:v>27</c:v>
                </c:pt>
                <c:pt idx="36">
                  <c:v>40</c:v>
                </c:pt>
                <c:pt idx="37">
                  <c:v>43</c:v>
                </c:pt>
                <c:pt idx="38">
                  <c:v>52</c:v>
                </c:pt>
                <c:pt idx="39">
                  <c:v>27</c:v>
                </c:pt>
                <c:pt idx="40">
                  <c:v>27</c:v>
                </c:pt>
                <c:pt idx="41">
                  <c:v>20</c:v>
                </c:pt>
                <c:pt idx="42">
                  <c:v>16</c:v>
                </c:pt>
                <c:pt idx="43">
                  <c:v>9</c:v>
                </c:pt>
                <c:pt idx="44">
                  <c:v>11</c:v>
                </c:pt>
                <c:pt idx="45">
                  <c:v>4</c:v>
                </c:pt>
                <c:pt idx="46">
                  <c:v>3</c:v>
                </c:pt>
                <c:pt idx="47">
                  <c:v>4</c:v>
                </c:pt>
                <c:pt idx="48">
                  <c:v>2</c:v>
                </c:pt>
                <c:pt idx="49">
                  <c:v>2</c:v>
                </c:pt>
                <c:pt idx="50">
                  <c:v>8</c:v>
                </c:pt>
                <c:pt idx="5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13-4FF1-A4FE-E6F85FDD7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651984"/>
        <c:axId val="129652376"/>
      </c:lineChart>
      <c:catAx>
        <c:axId val="12965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652376"/>
        <c:crosses val="autoZero"/>
        <c:auto val="1"/>
        <c:lblAlgn val="ctr"/>
        <c:lblOffset val="100"/>
        <c:noMultiLvlLbl val="0"/>
      </c:catAx>
      <c:valAx>
        <c:axId val="129652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651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31.10.2018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180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31.10.2018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634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165895"/>
            <a:ext cx="4978400" cy="70405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047750"/>
            <a:ext cx="6661150" cy="3835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 b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 b="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 b="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 b="0">
                <a:latin typeface="+mn-lt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50" y="4883150"/>
            <a:ext cx="6438900" cy="145258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sk-SK" dirty="0" smtClean="0"/>
              <a:t>Festival fyziky: Tvorivý učiteľ fyziky VI, Smolenice 07.04. – 10.04.2013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846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 b="1">
                <a:latin typeface="+mn-lt"/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31.10.2018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009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31.10.2018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267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31.10.2018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954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31.10.2018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701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31.10.2018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762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31.10.2018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214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31.10.2018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434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1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2742" y="982494"/>
            <a:ext cx="6667928" cy="2551107"/>
          </a:xfrm>
        </p:spPr>
        <p:txBody>
          <a:bodyPr>
            <a:normAutofit/>
          </a:bodyPr>
          <a:lstStyle/>
          <a:p>
            <a:r>
              <a:rPr lang="en-US" sz="3200" b="1" smtClean="0">
                <a:latin typeface="+mn-lt"/>
              </a:rPr>
              <a:t>Spr</a:t>
            </a:r>
            <a:r>
              <a:rPr lang="sk-SK" sz="3200" b="1" smtClean="0">
                <a:latin typeface="+mn-lt"/>
              </a:rPr>
              <a:t>áva o vzdelávaní na bakalárskom a magisterskom stupni štúdia </a:t>
            </a:r>
            <a:br>
              <a:rPr lang="sk-SK" sz="3200" b="1" smtClean="0">
                <a:latin typeface="+mn-lt"/>
              </a:rPr>
            </a:br>
            <a:r>
              <a:rPr lang="sk-SK" sz="2400" b="1" smtClean="0">
                <a:latin typeface="+mn-lt"/>
              </a:rPr>
              <a:t>za akademický rok 2017/2018</a:t>
            </a:r>
            <a:br>
              <a:rPr lang="sk-SK" sz="2400" b="1" smtClean="0">
                <a:latin typeface="+mn-lt"/>
              </a:rPr>
            </a:br>
            <a:r>
              <a:rPr lang="sk-SK" sz="2800" b="1" smtClean="0">
                <a:latin typeface="+mn-lt"/>
              </a:rPr>
              <a:t/>
            </a:r>
            <a:br>
              <a:rPr lang="sk-SK" sz="2800" b="1" smtClean="0">
                <a:latin typeface="+mn-lt"/>
              </a:rPr>
            </a:br>
            <a:r>
              <a:rPr lang="sk-SK" sz="2400" b="1" smtClean="0">
                <a:latin typeface="+mn-lt"/>
              </a:rPr>
              <a:t>Materiál na zasadnutie vedeckej rady 24.10. 2018</a:t>
            </a:r>
            <a:endParaRPr lang="sk-SK" sz="20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7250" y="4049485"/>
            <a:ext cx="5143500" cy="7982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b="1" smtClean="0"/>
              <a:t>Predkladá: Prof. RNDr. Katarína Cechlárová, DrSc.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b="1" smtClean="0"/>
              <a:t>prodekanka pre vzdelávanie</a:t>
            </a:r>
            <a:endParaRPr lang="sk-SK" b="1" dirty="0" smtClean="0"/>
          </a:p>
        </p:txBody>
      </p:sp>
    </p:spTree>
    <p:extLst>
      <p:ext uri="{BB962C8B-B14F-4D97-AF65-F5344CB8AC3E}">
        <p14:creationId xmlns:p14="http://schemas.microsoft.com/office/powerpoint/2010/main" val="40959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0979" y="165895"/>
            <a:ext cx="5043521" cy="704055"/>
          </a:xfrm>
        </p:spPr>
        <p:txBody>
          <a:bodyPr>
            <a:normAutofit fontScale="90000"/>
          </a:bodyPr>
          <a:lstStyle/>
          <a:p>
            <a:r>
              <a:rPr lang="sk-SK" smtClean="0"/>
              <a:t>Cena dekana za pedagogickú </a:t>
            </a:r>
            <a:r>
              <a:rPr lang="sk-SK"/>
              <a:t>činnosť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smtClean="0"/>
              <a:t>Marec 2017:</a:t>
            </a:r>
            <a:endParaRPr lang="sk-SK" b="1"/>
          </a:p>
          <a:p>
            <a:pPr lvl="0"/>
            <a:r>
              <a:rPr lang="sk-SK"/>
              <a:t>prof. RNDr. </a:t>
            </a:r>
            <a:r>
              <a:rPr lang="sk-SK" smtClean="0"/>
              <a:t>Miroslav Repčák, </a:t>
            </a:r>
            <a:r>
              <a:rPr lang="sk-SK"/>
              <a:t>DrSc</a:t>
            </a:r>
            <a:r>
              <a:rPr lang="sk-SK" smtClean="0"/>
              <a:t>., ÚBEV</a:t>
            </a:r>
            <a:endParaRPr lang="sk-SK"/>
          </a:p>
          <a:p>
            <a:pPr lvl="0"/>
            <a:r>
              <a:rPr lang="sk-SK"/>
              <a:t>doc. RNDr. </a:t>
            </a:r>
            <a:r>
              <a:rPr lang="sk-SK" smtClean="0"/>
              <a:t>Valéria Skřivánková, </a:t>
            </a:r>
            <a:r>
              <a:rPr lang="sk-SK"/>
              <a:t>CSc. </a:t>
            </a:r>
            <a:r>
              <a:rPr lang="sk-SK" smtClean="0"/>
              <a:t>,ÚMV</a:t>
            </a:r>
            <a:endParaRPr lang="sk-SK"/>
          </a:p>
          <a:p>
            <a:pPr lvl="0"/>
            <a:r>
              <a:rPr lang="sk-SK"/>
              <a:t>doc. RNDr. </a:t>
            </a:r>
            <a:r>
              <a:rPr lang="sk-SK" smtClean="0"/>
              <a:t>Adriana Zeleňáková, </a:t>
            </a:r>
            <a:r>
              <a:rPr lang="sk-SK"/>
              <a:t>PhD. </a:t>
            </a:r>
            <a:r>
              <a:rPr lang="sk-SK" smtClean="0"/>
              <a:t>,ÚFV</a:t>
            </a:r>
            <a:endParaRPr lang="sk-SK"/>
          </a:p>
          <a:p>
            <a:endParaRPr lang="sk-SK" smtClean="0"/>
          </a:p>
          <a:p>
            <a:r>
              <a:rPr lang="sk-SK" b="1" smtClean="0"/>
              <a:t>Marec 2018:</a:t>
            </a:r>
          </a:p>
          <a:p>
            <a:pPr lvl="0"/>
            <a:r>
              <a:rPr lang="sk-SK" smtClean="0"/>
              <a:t>RNDr</a:t>
            </a:r>
            <a:r>
              <a:rPr lang="sk-SK"/>
              <a:t>. Kataríne </a:t>
            </a:r>
            <a:r>
              <a:rPr lang="sk-SK" smtClean="0"/>
              <a:t>Bruňáková, </a:t>
            </a:r>
            <a:r>
              <a:rPr lang="sk-SK"/>
              <a:t>PhD</a:t>
            </a:r>
            <a:r>
              <a:rPr lang="sk-SK" smtClean="0"/>
              <a:t>., ÚBEV</a:t>
            </a:r>
            <a:endParaRPr lang="sk-SK"/>
          </a:p>
          <a:p>
            <a:pPr lvl="0"/>
            <a:r>
              <a:rPr lang="sk-SK"/>
              <a:t>RNDr. </a:t>
            </a:r>
            <a:r>
              <a:rPr lang="sk-SK" smtClean="0"/>
              <a:t>Martina Hančová, </a:t>
            </a:r>
            <a:r>
              <a:rPr lang="sk-SK"/>
              <a:t>PhD. </a:t>
            </a:r>
            <a:r>
              <a:rPr lang="sk-SK" smtClean="0"/>
              <a:t>, ÚMV</a:t>
            </a:r>
          </a:p>
          <a:p>
            <a:pPr lvl="0"/>
            <a:r>
              <a:rPr lang="sk-SK" smtClean="0"/>
              <a:t>prof</a:t>
            </a:r>
            <a:r>
              <a:rPr lang="sk-SK"/>
              <a:t>. RNDr. </a:t>
            </a:r>
            <a:r>
              <a:rPr lang="sk-SK" smtClean="0"/>
              <a:t>Andrej Oriňák, </a:t>
            </a:r>
            <a:r>
              <a:rPr lang="sk-SK"/>
              <a:t>PhD</a:t>
            </a:r>
            <a:r>
              <a:rPr lang="sk-SK" smtClean="0"/>
              <a:t>., ÚCHV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13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/>
              <a:t>Zapojenie odborníkov z praxe do </a:t>
            </a:r>
            <a:r>
              <a:rPr lang="sk-SK" smtClean="0"/>
              <a:t>výučby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/>
              <a:t>Ústav </a:t>
            </a:r>
            <a:r>
              <a:rPr lang="sk-SK" b="1" smtClean="0"/>
              <a:t>informatiky: </a:t>
            </a:r>
          </a:p>
          <a:p>
            <a:r>
              <a:rPr lang="sk-SK" sz="1700" smtClean="0"/>
              <a:t>Živé </a:t>
            </a:r>
            <a:r>
              <a:rPr lang="sk-SK" sz="1700"/>
              <a:t>IT </a:t>
            </a:r>
            <a:r>
              <a:rPr lang="sk-SK" sz="1700" smtClean="0"/>
              <a:t>projekty= študentské projekty, mentori z IT spoločností</a:t>
            </a:r>
          </a:p>
          <a:p>
            <a:r>
              <a:rPr lang="sk-SK" sz="1700" smtClean="0"/>
              <a:t>predmet </a:t>
            </a:r>
            <a:r>
              <a:rPr lang="sk-SK" sz="1700"/>
              <a:t>Medicínska informatika </a:t>
            </a:r>
            <a:r>
              <a:rPr lang="sk-SK" sz="1700" smtClean="0"/>
              <a:t>vo </a:t>
            </a:r>
            <a:r>
              <a:rPr lang="sk-SK" sz="1700"/>
              <a:t>firme Siemens Healthcare </a:t>
            </a:r>
            <a:r>
              <a:rPr lang="sk-SK" sz="1700" smtClean="0"/>
              <a:t>s.r.o</a:t>
            </a:r>
          </a:p>
          <a:p>
            <a:r>
              <a:rPr lang="sk-SK" sz="1700"/>
              <a:t>pracovníci z IT </a:t>
            </a:r>
            <a:r>
              <a:rPr lang="sk-SK" sz="1700" smtClean="0"/>
              <a:t>firiem </a:t>
            </a:r>
            <a:r>
              <a:rPr lang="sk-SK" sz="1700"/>
              <a:t>konzultanti </a:t>
            </a:r>
            <a:r>
              <a:rPr lang="sk-SK" sz="1700" smtClean="0"/>
              <a:t> záverečných prác</a:t>
            </a:r>
          </a:p>
          <a:p>
            <a:r>
              <a:rPr lang="sk-SK" b="1" smtClean="0"/>
              <a:t>Ústav geografie:</a:t>
            </a:r>
            <a:r>
              <a:rPr lang="sk-SK" smtClean="0"/>
              <a:t> </a:t>
            </a:r>
          </a:p>
          <a:p>
            <a:r>
              <a:rPr lang="sk-SK" sz="1700" smtClean="0"/>
              <a:t>Aplikovaná geoinformatika- firmy Surveye</a:t>
            </a:r>
            <a:r>
              <a:rPr lang="sk-SK" sz="1700"/>
              <a:t>, </a:t>
            </a:r>
            <a:r>
              <a:rPr lang="sk-SK" sz="1700" smtClean="0"/>
              <a:t> SkeaGIS, </a:t>
            </a:r>
            <a:r>
              <a:rPr lang="sk-SK" sz="1700"/>
              <a:t>ArcGEO </a:t>
            </a:r>
          </a:p>
          <a:p>
            <a:r>
              <a:rPr lang="sk-SK" b="1" smtClean="0"/>
              <a:t>Ústav  biologických </a:t>
            </a:r>
            <a:r>
              <a:rPr lang="sk-SK" b="1"/>
              <a:t>a ekologických </a:t>
            </a:r>
            <a:r>
              <a:rPr lang="sk-SK" b="1" smtClean="0"/>
              <a:t>vied:</a:t>
            </a:r>
            <a:r>
              <a:rPr lang="sk-SK" smtClean="0"/>
              <a:t> </a:t>
            </a:r>
          </a:p>
          <a:p>
            <a:r>
              <a:rPr lang="sk-SK" sz="1700" smtClean="0"/>
              <a:t>prednášky externistov na  predmetoch </a:t>
            </a:r>
            <a:r>
              <a:rPr lang="sk-SK" sz="1700"/>
              <a:t>Ochrana prírody </a:t>
            </a:r>
            <a:r>
              <a:rPr lang="sk-SK" sz="1700" smtClean="0"/>
              <a:t>a Mikrobiológia</a:t>
            </a:r>
          </a:p>
          <a:p>
            <a:r>
              <a:rPr lang="sk-SK" b="1" smtClean="0"/>
              <a:t>Ústav </a:t>
            </a:r>
            <a:r>
              <a:rPr lang="sk-SK" b="1"/>
              <a:t>fyzikálnych </a:t>
            </a:r>
            <a:r>
              <a:rPr lang="sk-SK" b="1" smtClean="0"/>
              <a:t>vied: </a:t>
            </a:r>
            <a:r>
              <a:rPr lang="sk-SK" smtClean="0"/>
              <a:t> </a:t>
            </a:r>
          </a:p>
          <a:p>
            <a:r>
              <a:rPr lang="sk-SK" sz="1700" smtClean="0"/>
              <a:t>predmety </a:t>
            </a:r>
            <a:r>
              <a:rPr lang="sk-SK" sz="1700"/>
              <a:t>Nebeská </a:t>
            </a:r>
            <a:r>
              <a:rPr lang="sk-SK" sz="1700" smtClean="0"/>
              <a:t>mechanika, </a:t>
            </a:r>
            <a:r>
              <a:rPr lang="sk-SK" sz="1700"/>
              <a:t>Praktikum z </a:t>
            </a:r>
            <a:r>
              <a:rPr lang="sk-SK" sz="1700" smtClean="0"/>
              <a:t>astronómie, Fyzika Slnka vyučujú externisti z Astronomického </a:t>
            </a:r>
            <a:r>
              <a:rPr lang="sk-SK" sz="1700"/>
              <a:t>ústavu </a:t>
            </a:r>
            <a:r>
              <a:rPr lang="sk-SK" sz="1700" smtClean="0"/>
              <a:t>SAV</a:t>
            </a:r>
          </a:p>
          <a:p>
            <a:r>
              <a:rPr lang="sk-SK" b="1" smtClean="0"/>
              <a:t>Ústav </a:t>
            </a:r>
            <a:r>
              <a:rPr lang="sk-SK" b="1"/>
              <a:t>chemických </a:t>
            </a:r>
            <a:r>
              <a:rPr lang="sk-SK" b="1" smtClean="0"/>
              <a:t>vied: </a:t>
            </a:r>
          </a:p>
          <a:p>
            <a:r>
              <a:rPr lang="sk-SK" sz="1700" smtClean="0"/>
              <a:t>KEGA projekt Inovácie </a:t>
            </a:r>
            <a:r>
              <a:rPr lang="sk-SK" sz="1700"/>
              <a:t>obsahu, metód a foriem výučby praktických cvičení chemických </a:t>
            </a:r>
            <a:r>
              <a:rPr lang="sk-SK" sz="1700" smtClean="0"/>
              <a:t>odborov, externí vyučujúci zo spoločností DUSLO  </a:t>
            </a:r>
            <a:r>
              <a:rPr lang="sk-SK" sz="1700"/>
              <a:t>Šaľa</a:t>
            </a:r>
            <a:r>
              <a:rPr lang="sk-SK" sz="1700" smtClean="0"/>
              <a:t>,</a:t>
            </a:r>
            <a:r>
              <a:rPr lang="sk-SK" sz="1700"/>
              <a:t> </a:t>
            </a:r>
            <a:r>
              <a:rPr lang="sk-SK" sz="1700" smtClean="0"/>
              <a:t>Bovachem, </a:t>
            </a:r>
            <a:r>
              <a:rPr lang="en-US" sz="1700" smtClean="0"/>
              <a:t>Kriminalistický </a:t>
            </a:r>
            <a:r>
              <a:rPr lang="en-US" sz="1700"/>
              <a:t>a expertízny ústav Policajného zboru, odbor prírodovedného skúmania a kriminalistickej </a:t>
            </a:r>
            <a:r>
              <a:rPr lang="en-US" sz="1700" smtClean="0"/>
              <a:t>identifikácie</a:t>
            </a:r>
            <a:endParaRPr lang="sk-SK" sz="1700"/>
          </a:p>
        </p:txBody>
      </p:sp>
    </p:spTree>
    <p:extLst>
      <p:ext uri="{BB962C8B-B14F-4D97-AF65-F5344CB8AC3E}">
        <p14:creationId xmlns:p14="http://schemas.microsoft.com/office/powerpoint/2010/main" val="20412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/>
              <a:t>Materiálne zabezpečenie </a:t>
            </a:r>
            <a:r>
              <a:rPr lang="sk-SK" smtClean="0"/>
              <a:t>štúdia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smtClean="0"/>
              <a:t>Projekty ŠF:  </a:t>
            </a:r>
            <a:r>
              <a:rPr lang="sk-SK" smtClean="0"/>
              <a:t>vybavenie učební </a:t>
            </a:r>
            <a:r>
              <a:rPr lang="sk-SK"/>
              <a:t>a </a:t>
            </a:r>
            <a:r>
              <a:rPr lang="sk-SK" smtClean="0"/>
              <a:t>laboratórií </a:t>
            </a:r>
            <a:r>
              <a:rPr lang="sk-SK"/>
              <a:t>didaktickou </a:t>
            </a:r>
            <a:r>
              <a:rPr lang="sk-SK" smtClean="0"/>
              <a:t>technikou,</a:t>
            </a:r>
          </a:p>
          <a:p>
            <a:r>
              <a:rPr lang="sk-SK" smtClean="0"/>
              <a:t>zakúpená študijná </a:t>
            </a:r>
            <a:r>
              <a:rPr lang="sk-SK"/>
              <a:t>literatúra a špecializovaný </a:t>
            </a:r>
            <a:r>
              <a:rPr lang="sk-SK" smtClean="0"/>
              <a:t>softvér</a:t>
            </a:r>
          </a:p>
          <a:p>
            <a:r>
              <a:rPr lang="sk-SK" b="1" smtClean="0"/>
              <a:t>V súčasnosti:  </a:t>
            </a:r>
          </a:p>
          <a:p>
            <a:r>
              <a:rPr lang="sk-SK" smtClean="0"/>
              <a:t>problémy s obnovou pomôcou a  aktualizáciou </a:t>
            </a:r>
            <a:r>
              <a:rPr lang="sk-SK"/>
              <a:t>softvéru.  </a:t>
            </a:r>
            <a:endParaRPr lang="sk-SK" smtClean="0"/>
          </a:p>
          <a:p>
            <a:r>
              <a:rPr lang="sk-SK" smtClean="0"/>
              <a:t>nákup spotrebného materiálu </a:t>
            </a:r>
            <a:r>
              <a:rPr lang="sk-SK"/>
              <a:t>na cvičenia z grantových </a:t>
            </a:r>
            <a:r>
              <a:rPr lang="sk-SK" smtClean="0"/>
              <a:t>prostriedkov</a:t>
            </a:r>
          </a:p>
          <a:p>
            <a:r>
              <a:rPr lang="sk-SK" smtClean="0"/>
              <a:t>nepružné verejné </a:t>
            </a:r>
            <a:r>
              <a:rPr lang="sk-SK"/>
              <a:t>obstarávanie </a:t>
            </a:r>
            <a:endParaRPr lang="sk-SK" smtClean="0"/>
          </a:p>
          <a:p>
            <a:r>
              <a:rPr lang="sk-SK" b="1" smtClean="0"/>
              <a:t>Obnova  budov: </a:t>
            </a:r>
          </a:p>
          <a:p>
            <a:r>
              <a:rPr lang="sk-SK" smtClean="0"/>
              <a:t>projekty </a:t>
            </a:r>
            <a:r>
              <a:rPr lang="sk-SK"/>
              <a:t>VVC PROMATECH a UVP </a:t>
            </a:r>
            <a:r>
              <a:rPr lang="sk-SK" smtClean="0"/>
              <a:t>TECHNICOM</a:t>
            </a:r>
          </a:p>
          <a:p>
            <a:r>
              <a:rPr lang="sk-SK" smtClean="0"/>
              <a:t>Rekonštrukcia budovy </a:t>
            </a:r>
            <a:r>
              <a:rPr lang="sk-SK"/>
              <a:t>na Mojzesovej 11 </a:t>
            </a:r>
            <a:r>
              <a:rPr lang="sk-SK" smtClean="0"/>
              <a:t>po požiari</a:t>
            </a:r>
          </a:p>
          <a:p>
            <a:r>
              <a:rPr lang="sk-SK" smtClean="0"/>
              <a:t>Nedôstojné</a:t>
            </a:r>
            <a:r>
              <a:rPr lang="sk-SK"/>
              <a:t>, až nebezpečné prostredie mnohých </a:t>
            </a:r>
            <a:r>
              <a:rPr lang="sk-SK" smtClean="0"/>
              <a:t>budov: opadávajúca omietka,  </a:t>
            </a:r>
            <a:r>
              <a:rPr lang="sk-SK"/>
              <a:t>nedoliehajúce okná, nefunkčné digestory ap</a:t>
            </a:r>
            <a:r>
              <a:rPr lang="sk-SK" smtClean="0"/>
              <a:t>.</a:t>
            </a:r>
          </a:p>
          <a:p>
            <a:r>
              <a:rPr lang="sk-SK" smtClean="0"/>
              <a:t>Pripravovaná rekonštrukcia budovy na Jesennej 5</a:t>
            </a:r>
            <a:endParaRPr lang="sk-SK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53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Kvalita vzdelávania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European Association for Quality Assurance in Higher Education (ENQA</a:t>
            </a:r>
            <a:r>
              <a:rPr lang="en-US" b="1" smtClean="0"/>
              <a:t>)</a:t>
            </a:r>
            <a:r>
              <a:rPr lang="sk-SK" b="1" smtClean="0"/>
              <a:t>: </a:t>
            </a:r>
            <a:r>
              <a:rPr lang="en-US" b="1" smtClean="0"/>
              <a:t>Standards </a:t>
            </a:r>
            <a:r>
              <a:rPr lang="en-US" b="1"/>
              <a:t>and Guidelines for Quality Assurance in the European Higher Education </a:t>
            </a:r>
            <a:r>
              <a:rPr lang="en-US" b="1" smtClean="0"/>
              <a:t>Area</a:t>
            </a:r>
            <a:r>
              <a:rPr lang="sk-SK" b="1" smtClean="0"/>
              <a:t> 2015</a:t>
            </a:r>
          </a:p>
          <a:p>
            <a:r>
              <a:rPr lang="sk-SK" sz="1600" i="1"/>
              <a:t>Kvalita, </a:t>
            </a:r>
            <a:r>
              <a:rPr lang="sk-SK" sz="1600"/>
              <a:t>ktorú nie je jednoduché definovať, je predovšetkým výsledkom interakcie medzi učiteľmi, študentmi a inštitucionálnym prostredím na poskytovanie vzdelávania. </a:t>
            </a:r>
          </a:p>
          <a:p>
            <a:endParaRPr lang="sk-SK" sz="1600" b="1" smtClean="0"/>
          </a:p>
          <a:p>
            <a:r>
              <a:rPr lang="sk-SK" b="1" smtClean="0"/>
              <a:t>Zákon 269/2018 </a:t>
            </a:r>
            <a:r>
              <a:rPr lang="sk-SK" smtClean="0"/>
              <a:t>z </a:t>
            </a:r>
            <a:r>
              <a:rPr lang="sk-SK"/>
              <a:t>11.septembra2018</a:t>
            </a:r>
          </a:p>
          <a:p>
            <a:r>
              <a:rPr lang="sk-SK" b="1"/>
              <a:t>o zabezpečovaní kvality vysokoškolského vzdelávania</a:t>
            </a:r>
            <a:endParaRPr lang="sk-SK"/>
          </a:p>
          <a:p>
            <a:r>
              <a:rPr lang="sk-SK" sz="1600" smtClean="0"/>
              <a:t>Zákon </a:t>
            </a:r>
            <a:r>
              <a:rPr lang="sk-SK" sz="1600"/>
              <a:t>upravuje vnútorný systém zabezpečovania kvality vysokoškolského </a:t>
            </a:r>
            <a:r>
              <a:rPr lang="sk-SK" sz="1600" smtClean="0"/>
              <a:t>vzdelávania a </a:t>
            </a:r>
            <a:r>
              <a:rPr lang="sk-SK" sz="1600"/>
              <a:t>jeho overovanie</a:t>
            </a:r>
          </a:p>
          <a:p>
            <a:endParaRPr lang="sk-SK" b="1" smtClean="0"/>
          </a:p>
          <a:p>
            <a:r>
              <a:rPr lang="sk-SK" b="1" smtClean="0"/>
              <a:t>Rozhodnutie </a:t>
            </a:r>
            <a:r>
              <a:rPr lang="sk-SK" b="1"/>
              <a:t>rektora 9/2017 o zabezpečení vnútorného systému kvality vzdelávania na Univerzite Pavla Jozefa Šafárika v Košiciach a jej súčastiach</a:t>
            </a:r>
            <a:endParaRPr lang="sk-SK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68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Rozhodnutie rektora 9/2017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smtClean="0"/>
              <a:t>Sledované aspekty </a:t>
            </a:r>
            <a:r>
              <a:rPr lang="sk-SK" b="1"/>
              <a:t>vzdelávania: </a:t>
            </a:r>
          </a:p>
          <a:p>
            <a:pPr marL="342900" indent="-342900">
              <a:buFont typeface="+mj-lt"/>
              <a:buAutoNum type="alphaLcPeriod"/>
            </a:pPr>
            <a:r>
              <a:rPr lang="sk-SK" smtClean="0"/>
              <a:t>atraktivitu </a:t>
            </a:r>
            <a:r>
              <a:rPr lang="sk-SK"/>
              <a:t>ponuky študijných programov v reflexii na bolonský proces a požiadavky praxe; </a:t>
            </a:r>
          </a:p>
          <a:p>
            <a:pPr marL="342900" indent="-342900">
              <a:buFont typeface="+mj-lt"/>
              <a:buAutoNum type="alphaLcPeriod"/>
            </a:pPr>
            <a:r>
              <a:rPr lang="sk-SK" smtClean="0"/>
              <a:t>kvalitu </a:t>
            </a:r>
            <a:r>
              <a:rPr lang="sk-SK"/>
              <a:t>študijných plánov z hľadiska logickej nadväznosti študijných jednotiek, obsahu v nadväznosti na aktuálne trendy rozvoja odboru; </a:t>
            </a:r>
          </a:p>
          <a:p>
            <a:pPr marL="342900" indent="-342900">
              <a:buFont typeface="+mj-lt"/>
              <a:buAutoNum type="alphaLcPeriod"/>
            </a:pPr>
            <a:r>
              <a:rPr lang="sk-SK" smtClean="0"/>
              <a:t>kvalitu </a:t>
            </a:r>
            <a:r>
              <a:rPr lang="sk-SK"/>
              <a:t>materiálneho i personálneho zabezpečenia výučby; </a:t>
            </a:r>
          </a:p>
          <a:p>
            <a:pPr marL="342900" indent="-342900">
              <a:buFont typeface="+mj-lt"/>
              <a:buAutoNum type="alphaLcPeriod"/>
            </a:pPr>
            <a:r>
              <a:rPr lang="sk-SK" smtClean="0"/>
              <a:t>náročnosť </a:t>
            </a:r>
            <a:r>
              <a:rPr lang="sk-SK"/>
              <a:t>štúdia a úspešnosť študentov plniť podmienky pre absolvovanie študijných jednotiek; </a:t>
            </a:r>
          </a:p>
          <a:p>
            <a:pPr marL="342900" indent="-342900">
              <a:buFont typeface="+mj-lt"/>
              <a:buAutoNum type="alphaLcPeriod"/>
            </a:pPr>
            <a:r>
              <a:rPr lang="sk-SK" smtClean="0"/>
              <a:t>realizáciu </a:t>
            </a:r>
            <a:r>
              <a:rPr lang="sk-SK"/>
              <a:t>prijímacieho konania a propagáciu štúdia; </a:t>
            </a:r>
          </a:p>
          <a:p>
            <a:pPr marL="342900" indent="-342900">
              <a:buFont typeface="+mj-lt"/>
              <a:buAutoNum type="alphaLcPeriod"/>
            </a:pPr>
            <a:r>
              <a:rPr lang="sk-SK" smtClean="0"/>
              <a:t>spoluprácu </a:t>
            </a:r>
            <a:r>
              <a:rPr lang="sk-SK"/>
              <a:t>s praxou pri výchove absolventov; </a:t>
            </a:r>
          </a:p>
          <a:p>
            <a:pPr marL="342900" indent="-342900">
              <a:buFont typeface="+mj-lt"/>
              <a:buAutoNum type="alphaLcPeriod"/>
            </a:pPr>
            <a:r>
              <a:rPr lang="sk-SK" smtClean="0"/>
              <a:t>úspešnosť </a:t>
            </a:r>
            <a:r>
              <a:rPr lang="sk-SK"/>
              <a:t>štúdia na rôznych stupňoch vzdelávania; </a:t>
            </a:r>
            <a:endParaRPr lang="sk-SK" b="1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lphaLcPeriod"/>
            </a:pPr>
            <a:r>
              <a:rPr lang="sk-SK" b="1" smtClean="0">
                <a:solidFill>
                  <a:srgbClr val="FF0000"/>
                </a:solidFill>
              </a:rPr>
              <a:t>štatistiku </a:t>
            </a:r>
            <a:r>
              <a:rPr lang="sk-SK" b="1">
                <a:solidFill>
                  <a:srgbClr val="FF0000"/>
                </a:solidFill>
              </a:rPr>
              <a:t>a objektívnosť hodnotenia študijných jednotiek</a:t>
            </a:r>
            <a:r>
              <a:rPr lang="sk-SK"/>
              <a:t>; </a:t>
            </a:r>
          </a:p>
          <a:p>
            <a:pPr marL="342900" indent="-342900">
              <a:buFont typeface="+mj-lt"/>
              <a:buAutoNum type="alphaLcPeriod"/>
            </a:pPr>
            <a:r>
              <a:rPr lang="sk-SK" smtClean="0"/>
              <a:t>organizáciu </a:t>
            </a:r>
            <a:r>
              <a:rPr lang="sk-SK"/>
              <a:t>obhajob ZP a ŠS; </a:t>
            </a:r>
          </a:p>
          <a:p>
            <a:pPr marL="342900" indent="-342900">
              <a:buFont typeface="+mj-lt"/>
              <a:buAutoNum type="alphaLcPeriod"/>
            </a:pPr>
            <a:r>
              <a:rPr lang="sk-SK" smtClean="0"/>
              <a:t>administratívne riadenie </a:t>
            </a:r>
            <a:r>
              <a:rPr lang="sk-SK"/>
              <a:t>štúdia. 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572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/>
              <a:t>Ú</a:t>
            </a:r>
            <a:r>
              <a:rPr lang="sk-SK" smtClean="0"/>
              <a:t>spešnosť štúdia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350" y="3560323"/>
            <a:ext cx="6661150" cy="1400649"/>
          </a:xfrm>
        </p:spPr>
        <p:txBody>
          <a:bodyPr>
            <a:normAutofit lnSpcReduction="10000"/>
          </a:bodyPr>
          <a:lstStyle/>
          <a:p>
            <a:r>
              <a:rPr lang="sk-SK" b="1" smtClean="0"/>
              <a:t>Možnosti zvýšenia percentuálnej úspešnosti bakalárskeho štúdia: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mtClean="0"/>
              <a:t>väčšia selektívnosť prijímacieho procesu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/>
              <a:t>zníženie náročnosti</a:t>
            </a:r>
            <a:endParaRPr lang="sk-SK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k-SK" smtClean="0"/>
              <a:t>intenzívnejšia práca so študentami (úvodné sústredenia, repetitóriá, povinné konzultácie ...)</a:t>
            </a:r>
          </a:p>
          <a:p>
            <a:endParaRPr lang="sk-SK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366005"/>
              </p:ext>
            </p:extLst>
          </p:nvPr>
        </p:nvGraphicFramePr>
        <p:xfrm>
          <a:off x="885825" y="1006052"/>
          <a:ext cx="5028592" cy="261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84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/>
              <a:t>Ú</a:t>
            </a:r>
            <a:r>
              <a:rPr lang="sk-SK" smtClean="0"/>
              <a:t>spešnosť štúdia</a:t>
            </a:r>
            <a:endParaRPr lang="sk-SK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09385"/>
              </p:ext>
            </p:extLst>
          </p:nvPr>
        </p:nvGraphicFramePr>
        <p:xfrm>
          <a:off x="1021404" y="2830747"/>
          <a:ext cx="4834646" cy="217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853853"/>
              </p:ext>
            </p:extLst>
          </p:nvPr>
        </p:nvGraphicFramePr>
        <p:xfrm>
          <a:off x="1016540" y="1025052"/>
          <a:ext cx="4839511" cy="175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36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mtClean="0"/>
              <a:t>Učí lepšie ten,kto dáva lepšie známky?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03516" y="1050587"/>
            <a:ext cx="2859932" cy="3832563"/>
          </a:xfrm>
        </p:spPr>
        <p:txBody>
          <a:bodyPr>
            <a:normAutofit/>
          </a:bodyPr>
          <a:lstStyle/>
          <a:p>
            <a:r>
              <a:rPr lang="sk-SK" b="1" smtClean="0"/>
              <a:t>Požiadavky  učiteľa </a:t>
            </a:r>
            <a:r>
              <a:rPr lang="sk-SK" b="1"/>
              <a:t>2</a:t>
            </a:r>
            <a:r>
              <a:rPr lang="sk-SK" b="1" smtClean="0"/>
              <a:t>:</a:t>
            </a:r>
          </a:p>
          <a:p>
            <a:r>
              <a:rPr lang="sk-SK" smtClean="0"/>
              <a:t>Študent </a:t>
            </a:r>
            <a:r>
              <a:rPr lang="sk-SK"/>
              <a:t>si pamätá definície základných pojmov a vzťahy medzi nimi. Študent </a:t>
            </a:r>
            <a:r>
              <a:rPr lang="sk-SK" smtClean="0"/>
              <a:t>rozumie </a:t>
            </a:r>
            <a:r>
              <a:rPr lang="sk-SK"/>
              <a:t>postupom</a:t>
            </a:r>
            <a:r>
              <a:rPr lang="en-US"/>
              <a:t> </a:t>
            </a:r>
            <a:r>
              <a:rPr lang="sk-SK" smtClean="0"/>
              <a:t>riešenia matematických úloh</a:t>
            </a:r>
            <a:r>
              <a:rPr lang="sk-SK"/>
              <a:t>. </a:t>
            </a:r>
            <a:endParaRPr lang="sk-SK" smtClean="0"/>
          </a:p>
          <a:p>
            <a:endParaRPr lang="sk-SK"/>
          </a:p>
          <a:p>
            <a:r>
              <a:rPr lang="sk-SK" b="1" smtClean="0"/>
              <a:t>Požiadavky učiteľa 1:</a:t>
            </a:r>
          </a:p>
          <a:p>
            <a:r>
              <a:rPr lang="sk-SK"/>
              <a:t>Študent </a:t>
            </a:r>
            <a:r>
              <a:rPr lang="sk-SK" smtClean="0"/>
              <a:t>dokáže samostne vytvárať modely, riešiť  sformulované matematické úlohy a interpretovať získané riešenia.</a:t>
            </a:r>
            <a:endParaRPr lang="sk-SK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121348"/>
              </p:ext>
            </p:extLst>
          </p:nvPr>
        </p:nvGraphicFramePr>
        <p:xfrm>
          <a:off x="252921" y="1287699"/>
          <a:ext cx="3463046" cy="3157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15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Ako zvýšiť úspešnosť štúdia?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350" y="983268"/>
            <a:ext cx="6661150" cy="417635"/>
          </a:xfrm>
        </p:spPr>
        <p:txBody>
          <a:bodyPr>
            <a:noAutofit/>
          </a:bodyPr>
          <a:lstStyle/>
          <a:p>
            <a:pPr algn="ctr"/>
            <a:r>
              <a:rPr lang="sk-SK" sz="3200" b="1" smtClean="0"/>
              <a:t>Úvodné sústredenia pre prvákov</a:t>
            </a:r>
            <a:endParaRPr lang="sk-SK" sz="3200" b="1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5" y="1488824"/>
            <a:ext cx="3274431" cy="164367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5" y="3201867"/>
            <a:ext cx="3274431" cy="17694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21" y="1670546"/>
            <a:ext cx="2990259" cy="29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1239" y="134637"/>
            <a:ext cx="4936638" cy="779764"/>
          </a:xfrm>
        </p:spPr>
        <p:txBody>
          <a:bodyPr>
            <a:normAutofit/>
          </a:bodyPr>
          <a:lstStyle/>
          <a:p>
            <a:r>
              <a:rPr lang="sk-SK" sz="2800" b="1" smtClean="0">
                <a:solidFill>
                  <a:schemeClr val="bg1"/>
                </a:solidFill>
              </a:rPr>
              <a:t>Absolventi učiteľského štúdia</a:t>
            </a:r>
            <a:endParaRPr lang="sk-SK" sz="2800" b="1">
              <a:solidFill>
                <a:schemeClr val="bg1"/>
              </a:solidFill>
            </a:endParaRPr>
          </a:p>
        </p:txBody>
      </p:sp>
      <p:graphicFrame>
        <p:nvGraphicFramePr>
          <p:cNvPr id="33" name="Graf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503601"/>
              </p:ext>
            </p:extLst>
          </p:nvPr>
        </p:nvGraphicFramePr>
        <p:xfrm>
          <a:off x="302929" y="1868069"/>
          <a:ext cx="6299525" cy="268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5" name="Skupina 34"/>
          <p:cNvGrpSpPr/>
          <p:nvPr/>
        </p:nvGrpSpPr>
        <p:grpSpPr>
          <a:xfrm>
            <a:off x="107504" y="1028761"/>
            <a:ext cx="1728192" cy="1896552"/>
            <a:chOff x="107504" y="3117736"/>
            <a:chExt cx="1728192" cy="1535400"/>
          </a:xfrm>
        </p:grpSpPr>
        <p:sp>
          <p:nvSpPr>
            <p:cNvPr id="36" name="Ovál 35"/>
            <p:cNvSpPr/>
            <p:nvPr/>
          </p:nvSpPr>
          <p:spPr>
            <a:xfrm>
              <a:off x="107504" y="3117736"/>
              <a:ext cx="1728192" cy="57606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BlokTextu 36"/>
            <p:cNvSpPr txBox="1"/>
            <p:nvPr/>
          </p:nvSpPr>
          <p:spPr>
            <a:xfrm>
              <a:off x="253434" y="3155416"/>
              <a:ext cx="1436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 </a:t>
              </a:r>
              <a:r>
                <a:rPr lang="sk-SK" sz="1600" smtClean="0"/>
                <a:t>k</a:t>
              </a:r>
              <a:r>
                <a:rPr lang="en-US" sz="1600" smtClean="0"/>
                <a:t>ombin</a:t>
              </a:r>
              <a:r>
                <a:rPr lang="sk-SK" sz="1600" smtClean="0"/>
                <a:t>ácie</a:t>
              </a:r>
              <a:r>
                <a:rPr lang="en-US" sz="1600" smtClean="0"/>
                <a:t>: BCh,FCh,MF</a:t>
              </a:r>
              <a:endParaRPr lang="sk-SK" sz="1600"/>
            </a:p>
          </p:txBody>
        </p:sp>
        <p:sp>
          <p:nvSpPr>
            <p:cNvPr id="38" name="Voľná forma 37"/>
            <p:cNvSpPr/>
            <p:nvPr/>
          </p:nvSpPr>
          <p:spPr>
            <a:xfrm>
              <a:off x="906330" y="3695193"/>
              <a:ext cx="426229" cy="957943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1155418" y="1690448"/>
            <a:ext cx="1296144" cy="955268"/>
            <a:chOff x="1691680" y="2257708"/>
            <a:chExt cx="1296144" cy="955268"/>
          </a:xfrm>
        </p:grpSpPr>
        <p:sp>
          <p:nvSpPr>
            <p:cNvPr id="40" name="Ovál 39"/>
            <p:cNvSpPr/>
            <p:nvPr/>
          </p:nvSpPr>
          <p:spPr>
            <a:xfrm>
              <a:off x="1691680" y="2257708"/>
              <a:ext cx="1296144" cy="33855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1" name="BlokTextu 40"/>
            <p:cNvSpPr txBox="1"/>
            <p:nvPr/>
          </p:nvSpPr>
          <p:spPr>
            <a:xfrm>
              <a:off x="1782598" y="2257708"/>
              <a:ext cx="10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 plus MCh</a:t>
              </a:r>
              <a:endParaRPr lang="sk-SK" sz="1600"/>
            </a:p>
          </p:txBody>
        </p:sp>
        <p:sp>
          <p:nvSpPr>
            <p:cNvPr id="42" name="Voľná forma 41"/>
            <p:cNvSpPr/>
            <p:nvPr/>
          </p:nvSpPr>
          <p:spPr>
            <a:xfrm flipH="1">
              <a:off x="2195737" y="2597655"/>
              <a:ext cx="150754" cy="615321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3" name="Skupina 42"/>
          <p:cNvGrpSpPr/>
          <p:nvPr/>
        </p:nvGrpSpPr>
        <p:grpSpPr>
          <a:xfrm>
            <a:off x="2166057" y="1970045"/>
            <a:ext cx="1296144" cy="955268"/>
            <a:chOff x="3059832" y="2636912"/>
            <a:chExt cx="1296144" cy="955268"/>
          </a:xfrm>
        </p:grpSpPr>
        <p:sp>
          <p:nvSpPr>
            <p:cNvPr id="44" name="Ovál 43"/>
            <p:cNvSpPr/>
            <p:nvPr/>
          </p:nvSpPr>
          <p:spPr>
            <a:xfrm>
              <a:off x="3059832" y="2636912"/>
              <a:ext cx="1296144" cy="33855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5" name="BlokTextu 44"/>
            <p:cNvSpPr txBox="1"/>
            <p:nvPr/>
          </p:nvSpPr>
          <p:spPr>
            <a:xfrm>
              <a:off x="3150750" y="2636912"/>
              <a:ext cx="10612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 plus MB</a:t>
              </a:r>
              <a:endParaRPr lang="sk-SK" sz="1600"/>
            </a:p>
          </p:txBody>
        </p:sp>
        <p:sp>
          <p:nvSpPr>
            <p:cNvPr id="46" name="Voľná forma 45"/>
            <p:cNvSpPr/>
            <p:nvPr/>
          </p:nvSpPr>
          <p:spPr>
            <a:xfrm flipH="1">
              <a:off x="3563889" y="2976859"/>
              <a:ext cx="150754" cy="615321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3076602" y="2119324"/>
            <a:ext cx="1035731" cy="955268"/>
            <a:chOff x="4112333" y="2905315"/>
            <a:chExt cx="1035731" cy="955268"/>
          </a:xfrm>
        </p:grpSpPr>
        <p:sp>
          <p:nvSpPr>
            <p:cNvPr id="48" name="Ovál 47"/>
            <p:cNvSpPr/>
            <p:nvPr/>
          </p:nvSpPr>
          <p:spPr>
            <a:xfrm>
              <a:off x="4112333" y="2905315"/>
              <a:ext cx="955014" cy="33855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9" name="BlokTextu 48"/>
            <p:cNvSpPr txBox="1"/>
            <p:nvPr/>
          </p:nvSpPr>
          <p:spPr>
            <a:xfrm>
              <a:off x="4148661" y="2905315"/>
              <a:ext cx="999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 plus MI</a:t>
              </a:r>
              <a:endParaRPr lang="sk-SK" sz="1600"/>
            </a:p>
          </p:txBody>
        </p:sp>
        <p:sp>
          <p:nvSpPr>
            <p:cNvPr id="50" name="Voľná forma 49"/>
            <p:cNvSpPr/>
            <p:nvPr/>
          </p:nvSpPr>
          <p:spPr>
            <a:xfrm flipH="1">
              <a:off x="4481083" y="3245262"/>
              <a:ext cx="150754" cy="615321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3568235" y="1589650"/>
            <a:ext cx="1656184" cy="844468"/>
            <a:chOff x="5148064" y="2060848"/>
            <a:chExt cx="1656184" cy="844468"/>
          </a:xfrm>
        </p:grpSpPr>
        <p:sp>
          <p:nvSpPr>
            <p:cNvPr id="52" name="Ovál 51"/>
            <p:cNvSpPr/>
            <p:nvPr/>
          </p:nvSpPr>
          <p:spPr>
            <a:xfrm>
              <a:off x="5148064" y="2060848"/>
              <a:ext cx="1656184" cy="33855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3" name="BlokTextu 52"/>
            <p:cNvSpPr txBox="1"/>
            <p:nvPr/>
          </p:nvSpPr>
          <p:spPr>
            <a:xfrm>
              <a:off x="5224419" y="2067867"/>
              <a:ext cx="15652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 plus Geogra</a:t>
              </a:r>
              <a:r>
                <a:rPr lang="sk-SK" sz="1600" smtClean="0"/>
                <a:t>fia</a:t>
              </a:r>
              <a:endParaRPr lang="sk-SK" sz="1600"/>
            </a:p>
          </p:txBody>
        </p:sp>
        <p:sp>
          <p:nvSpPr>
            <p:cNvPr id="54" name="Voľná forma 53"/>
            <p:cNvSpPr/>
            <p:nvPr/>
          </p:nvSpPr>
          <p:spPr>
            <a:xfrm>
              <a:off x="6162914" y="2400796"/>
              <a:ext cx="497317" cy="504520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55" name="Skupina 54"/>
          <p:cNvGrpSpPr/>
          <p:nvPr/>
        </p:nvGrpSpPr>
        <p:grpSpPr>
          <a:xfrm>
            <a:off x="5080402" y="1061553"/>
            <a:ext cx="1512903" cy="1367247"/>
            <a:chOff x="6732240" y="649353"/>
            <a:chExt cx="1859705" cy="2154808"/>
          </a:xfrm>
        </p:grpSpPr>
        <p:sp>
          <p:nvSpPr>
            <p:cNvPr id="56" name="BlokTextu 55"/>
            <p:cNvSpPr txBox="1"/>
            <p:nvPr/>
          </p:nvSpPr>
          <p:spPr>
            <a:xfrm>
              <a:off x="6880084" y="649353"/>
              <a:ext cx="1466777" cy="921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1600" smtClean="0"/>
                <a:t>kombinácie s FF</a:t>
              </a:r>
              <a:endParaRPr lang="sk-SK" sz="1600"/>
            </a:p>
          </p:txBody>
        </p:sp>
        <p:sp>
          <p:nvSpPr>
            <p:cNvPr id="57" name="Ovál 56"/>
            <p:cNvSpPr/>
            <p:nvPr/>
          </p:nvSpPr>
          <p:spPr>
            <a:xfrm>
              <a:off x="6732240" y="671025"/>
              <a:ext cx="1859705" cy="80001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8" name="Voľná forma 57"/>
            <p:cNvSpPr/>
            <p:nvPr/>
          </p:nvSpPr>
          <p:spPr>
            <a:xfrm>
              <a:off x="7603074" y="1492706"/>
              <a:ext cx="426229" cy="1311455"/>
            </a:xfrm>
            <a:custGeom>
              <a:avLst/>
              <a:gdLst>
                <a:gd name="connsiteX0" fmla="*/ 25635 w 426229"/>
                <a:gd name="connsiteY0" fmla="*/ 0 h 957943"/>
                <a:gd name="connsiteX1" fmla="*/ 43052 w 426229"/>
                <a:gd name="connsiteY1" fmla="*/ 566057 h 957943"/>
                <a:gd name="connsiteX2" fmla="*/ 426229 w 426229"/>
                <a:gd name="connsiteY2" fmla="*/ 957943 h 95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6229" h="957943">
                  <a:moveTo>
                    <a:pt x="25635" y="0"/>
                  </a:moveTo>
                  <a:cubicBezTo>
                    <a:pt x="960" y="203200"/>
                    <a:pt x="-23714" y="406400"/>
                    <a:pt x="43052" y="566057"/>
                  </a:cubicBezTo>
                  <a:cubicBezTo>
                    <a:pt x="109818" y="725714"/>
                    <a:pt x="268023" y="841828"/>
                    <a:pt x="426229" y="957943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8422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smtClean="0"/>
              <a:t>Bakalársky stupeň: </a:t>
            </a:r>
            <a:r>
              <a:rPr lang="sk-SK" smtClean="0"/>
              <a:t>28 programov, z toho  9 jednoodborových a 19 medziodborových</a:t>
            </a:r>
          </a:p>
          <a:p>
            <a:endParaRPr lang="sk-SK" smtClean="0"/>
          </a:p>
          <a:p>
            <a:r>
              <a:rPr lang="sk-SK" b="1" smtClean="0"/>
              <a:t>Magisterský </a:t>
            </a:r>
            <a:r>
              <a:rPr lang="sk-SK" b="1"/>
              <a:t>stupeň:</a:t>
            </a:r>
            <a:r>
              <a:rPr lang="sk-SK"/>
              <a:t> </a:t>
            </a:r>
            <a:r>
              <a:rPr lang="sk-SK" smtClean="0"/>
              <a:t>25, </a:t>
            </a:r>
            <a:r>
              <a:rPr lang="sk-SK"/>
              <a:t>z toho  </a:t>
            </a:r>
            <a:r>
              <a:rPr lang="sk-SK" smtClean="0"/>
              <a:t>19 </a:t>
            </a:r>
            <a:r>
              <a:rPr lang="sk-SK"/>
              <a:t>jednoodborových a 6 predmetových špecializácií učiteľstva akademických </a:t>
            </a:r>
            <a:r>
              <a:rPr lang="sk-SK" smtClean="0"/>
              <a:t>predmetov</a:t>
            </a:r>
            <a:endParaRPr lang="en-US" smtClean="0"/>
          </a:p>
          <a:p>
            <a:endParaRPr lang="en-US"/>
          </a:p>
          <a:p>
            <a:r>
              <a:rPr lang="sk-SK" b="1" smtClean="0"/>
              <a:t>Ministerstv</a:t>
            </a:r>
            <a:r>
              <a:rPr lang="en-US" b="1" smtClean="0"/>
              <a:t>o</a:t>
            </a:r>
            <a:r>
              <a:rPr lang="sk-SK" b="1" smtClean="0"/>
              <a:t> </a:t>
            </a:r>
            <a:r>
              <a:rPr lang="sk-SK" b="1"/>
              <a:t>školstva, vedy, výskumu a športu </a:t>
            </a:r>
            <a:r>
              <a:rPr lang="sk-SK" b="1" smtClean="0"/>
              <a:t>SR:</a:t>
            </a:r>
          </a:p>
          <a:p>
            <a:r>
              <a:rPr lang="sk-SK" smtClean="0"/>
              <a:t>Návrh </a:t>
            </a:r>
            <a:r>
              <a:rPr lang="sk-SK"/>
              <a:t>štruktúry novej  sústavy študijných odborov – zaradenie navrhovaných študijných odborov do oblastí výskumu </a:t>
            </a:r>
            <a:endParaRPr lang="sk-SK" smtClean="0"/>
          </a:p>
          <a:p>
            <a:r>
              <a:rPr lang="sk-SK" b="1" smtClean="0"/>
              <a:t>Pripomienky UPJŠ: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návrh nezohľadňuje nové multidisciplinárne odbory</a:t>
            </a:r>
          </a:p>
          <a:p>
            <a:pPr marL="285750" indent="-285750">
              <a:buFontTx/>
              <a:buChar char="-"/>
            </a:pPr>
            <a:r>
              <a:rPr lang="sk-SK" smtClean="0"/>
              <a:t>žiada</a:t>
            </a:r>
            <a:r>
              <a:rPr lang="en-US" smtClean="0"/>
              <a:t>li sme</a:t>
            </a:r>
            <a:r>
              <a:rPr lang="sk-SK" smtClean="0"/>
              <a:t> zaradiť  Teórie vyučovania matematiky, fyziky a informatiky pod príslušné vedné odbory (odborné argumenty)</a:t>
            </a:r>
            <a:endParaRPr lang="sk-SK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smtClean="0">
                <a:solidFill>
                  <a:schemeClr val="bg1"/>
                </a:solidFill>
                <a:latin typeface="+mn-lt"/>
              </a:rPr>
              <a:t>Akreditované študijné programy</a:t>
            </a:r>
            <a:endParaRPr lang="sk-SK" sz="28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98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481515"/>
              </p:ext>
            </p:extLst>
          </p:nvPr>
        </p:nvGraphicFramePr>
        <p:xfrm>
          <a:off x="757597" y="1395662"/>
          <a:ext cx="5711955" cy="312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Nadpis 1"/>
          <p:cNvSpPr txBox="1">
            <a:spLocks/>
          </p:cNvSpPr>
          <p:nvPr/>
        </p:nvSpPr>
        <p:spPr>
          <a:xfrm>
            <a:off x="1739423" y="134637"/>
            <a:ext cx="5048454" cy="77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b="1" smtClean="0">
                <a:solidFill>
                  <a:schemeClr val="bg1"/>
                </a:solidFill>
              </a:rPr>
              <a:t>Absolventi učiteľského štúdia M a I</a:t>
            </a:r>
            <a:endParaRPr lang="sk-SK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mtClean="0"/>
              <a:t>Študentská vedecká a odborná činnosť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smtClean="0"/>
              <a:t>Študentská vedecká konferencia PF UPJŠ:</a:t>
            </a:r>
          </a:p>
          <a:p>
            <a:r>
              <a:rPr lang="sk-SK" smtClean="0"/>
              <a:t>16 sekcií, 108 príspevkov, Programátorská súťaž, IHRA</a:t>
            </a:r>
          </a:p>
          <a:p>
            <a:endParaRPr lang="sk-SK" smtClean="0"/>
          </a:p>
          <a:p>
            <a:r>
              <a:rPr lang="sk-SK" b="1" smtClean="0"/>
              <a:t>ČS ŠVOČ v matematike a informatike (Košice):</a:t>
            </a:r>
          </a:p>
          <a:p>
            <a:r>
              <a:rPr lang="sk-SK" smtClean="0"/>
              <a:t>12 reprezentantov</a:t>
            </a:r>
          </a:p>
          <a:p>
            <a:r>
              <a:rPr lang="sk-SK" smtClean="0"/>
              <a:t>3 druhé miesta (</a:t>
            </a:r>
            <a:r>
              <a:rPr lang="sk-SK"/>
              <a:t>Dávid </a:t>
            </a:r>
            <a:r>
              <a:rPr lang="sk-SK" smtClean="0"/>
              <a:t>Uhrík, </a:t>
            </a:r>
            <a:r>
              <a:rPr lang="sk-SK"/>
              <a:t>Antónia </a:t>
            </a:r>
            <a:r>
              <a:rPr lang="sk-SK" smtClean="0"/>
              <a:t>Matisová, </a:t>
            </a:r>
            <a:r>
              <a:rPr lang="sk-SK"/>
              <a:t>Patrik </a:t>
            </a:r>
            <a:r>
              <a:rPr lang="sk-SK" smtClean="0"/>
              <a:t>Pekarčík)</a:t>
            </a:r>
          </a:p>
          <a:p>
            <a:r>
              <a:rPr lang="sk-SK" smtClean="0"/>
              <a:t>1 tretie miesto (Martin Glova),</a:t>
            </a:r>
          </a:p>
          <a:p>
            <a:r>
              <a:rPr lang="sk-SK" smtClean="0"/>
              <a:t>3 čestné uznania (K. </a:t>
            </a:r>
            <a:r>
              <a:rPr lang="sk-SK"/>
              <a:t>Čekanovej,  </a:t>
            </a:r>
            <a:r>
              <a:rPr lang="sk-SK" smtClean="0"/>
              <a:t>M. Kleinovej,  B.Klemovej)</a:t>
            </a:r>
          </a:p>
          <a:p>
            <a:r>
              <a:rPr lang="sk-SK" b="1"/>
              <a:t>ČS ŠVOČ v </a:t>
            </a:r>
            <a:r>
              <a:rPr lang="sk-SK" b="1" smtClean="0"/>
              <a:t>didaktike matematiky (Kostelec </a:t>
            </a:r>
            <a:r>
              <a:rPr lang="sk-SK" b="1"/>
              <a:t>nad černými </a:t>
            </a:r>
            <a:r>
              <a:rPr lang="sk-SK" b="1" smtClean="0"/>
              <a:t>lesy): </a:t>
            </a:r>
          </a:p>
          <a:p>
            <a:r>
              <a:rPr lang="sk-SK" smtClean="0"/>
              <a:t>3 reprezentantky,  čestné uznanie (Miroslava Mariničová)</a:t>
            </a:r>
          </a:p>
          <a:p>
            <a:r>
              <a:rPr lang="sk-SK" b="1"/>
              <a:t>ČS ŠVOČ </a:t>
            </a:r>
            <a:r>
              <a:rPr lang="sk-SK" b="1" smtClean="0"/>
              <a:t>vo </a:t>
            </a:r>
            <a:r>
              <a:rPr lang="sk-SK" b="1"/>
              <a:t>fyzike </a:t>
            </a:r>
            <a:r>
              <a:rPr lang="sk-SK" b="1" smtClean="0"/>
              <a:t>(Praha):</a:t>
            </a:r>
          </a:p>
          <a:p>
            <a:r>
              <a:rPr lang="sk-SK" smtClean="0"/>
              <a:t>4 reprezentanti, prvé miesto (Jaroslav Merc), 3. miesto (M</a:t>
            </a:r>
            <a:r>
              <a:rPr lang="en-US" smtClean="0"/>
              <a:t>.</a:t>
            </a:r>
            <a:r>
              <a:rPr lang="sk-SK" smtClean="0"/>
              <a:t> Hennel)</a:t>
            </a:r>
            <a:endParaRPr lang="en-US" smtClean="0"/>
          </a:p>
          <a:p>
            <a:endParaRPr lang="en-US" b="1" smtClean="0"/>
          </a:p>
          <a:p>
            <a:r>
              <a:rPr lang="sk-SK" b="1" smtClean="0"/>
              <a:t>Anketa: </a:t>
            </a:r>
            <a:r>
              <a:rPr lang="en-US" smtClean="0"/>
              <a:t>Ko</a:t>
            </a:r>
            <a:r>
              <a:rPr lang="sk-SK" smtClean="0"/>
              <a:t>ľko vedeckých článkov vzniklo na základe bakalárskych a diplomových prác z posledných piatich rokov? </a:t>
            </a:r>
            <a:r>
              <a:rPr lang="en-US" b="1" smtClean="0"/>
              <a:t>&gt;85</a:t>
            </a:r>
            <a:endParaRPr lang="sk-SK" b="1"/>
          </a:p>
          <a:p>
            <a:endParaRPr lang="sk-SK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6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/>
              <a:t>Š</a:t>
            </a:r>
            <a:r>
              <a:rPr lang="sk-SK" smtClean="0"/>
              <a:t>tatistika </a:t>
            </a:r>
            <a:r>
              <a:rPr lang="sk-SK"/>
              <a:t>a objektívnosť </a:t>
            </a:r>
            <a:r>
              <a:rPr lang="sk-SK" smtClean="0"/>
              <a:t> hodnotenia </a:t>
            </a:r>
            <a:r>
              <a:rPr lang="sk-SK"/>
              <a:t>študijných </a:t>
            </a:r>
            <a:r>
              <a:rPr lang="sk-SK" smtClean="0"/>
              <a:t>jednotiek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350" y="3307404"/>
            <a:ext cx="6661150" cy="1692613"/>
          </a:xfrm>
        </p:spPr>
        <p:txBody>
          <a:bodyPr>
            <a:normAutofit fontScale="70000" lnSpcReduction="20000"/>
          </a:bodyPr>
          <a:lstStyle/>
          <a:p>
            <a:r>
              <a:rPr lang="sk-SK" sz="2300" smtClean="0">
                <a:cs typeface="Arial" panose="020B0604020202020204" pitchFamily="34" charset="0"/>
              </a:rPr>
              <a:t>AIS2 poskytuje rôzne </a:t>
            </a:r>
            <a:r>
              <a:rPr lang="sk-SK" sz="2300" b="1" smtClean="0">
                <a:cs typeface="Arial" panose="020B0604020202020204" pitchFamily="34" charset="0"/>
              </a:rPr>
              <a:t>štatistické nástroje</a:t>
            </a:r>
            <a:r>
              <a:rPr lang="sk-SK" sz="2300" smtClean="0">
                <a:cs typeface="Arial" panose="020B0604020202020204" pitchFamily="34" charset="0"/>
              </a:rPr>
              <a:t>, ale pri akej miere účasti sú </a:t>
            </a:r>
            <a:r>
              <a:rPr lang="sk-SK" sz="2300" b="1" smtClean="0">
                <a:cs typeface="Arial" panose="020B0604020202020204" pitchFamily="34" charset="0"/>
              </a:rPr>
              <a:t>štatistiky relevantné</a:t>
            </a:r>
            <a:r>
              <a:rPr lang="sk-SK" sz="2300" smtClean="0">
                <a:cs typeface="Arial" panose="020B0604020202020204" pitchFamily="34" charset="0"/>
              </a:rPr>
              <a:t>?</a:t>
            </a:r>
          </a:p>
          <a:p>
            <a:r>
              <a:rPr lang="en-US" sz="2300" b="1">
                <a:cs typeface="Arial" panose="020B0604020202020204" pitchFamily="34" charset="0"/>
              </a:rPr>
              <a:t>Individu</a:t>
            </a:r>
            <a:r>
              <a:rPr lang="sk-SK" sz="2300" b="1">
                <a:cs typeface="Arial" panose="020B0604020202020204" pitchFamily="34" charset="0"/>
              </a:rPr>
              <a:t>á</a:t>
            </a:r>
            <a:r>
              <a:rPr lang="en-US" sz="2300" b="1">
                <a:cs typeface="Arial" panose="020B0604020202020204" pitchFamily="34" charset="0"/>
              </a:rPr>
              <a:t>lne</a:t>
            </a:r>
            <a:r>
              <a:rPr lang="sk-SK" sz="2300" b="1">
                <a:cs typeface="Arial" panose="020B0604020202020204" pitchFamily="34" charset="0"/>
              </a:rPr>
              <a:t>  ankety, rozhovory</a:t>
            </a:r>
            <a:r>
              <a:rPr lang="sk-SK" sz="2300">
                <a:cs typeface="Arial" panose="020B0604020202020204" pitchFamily="34" charset="0"/>
              </a:rPr>
              <a:t>:  formalizované na ÚGE</a:t>
            </a:r>
            <a:r>
              <a:rPr lang="en-US" sz="2300">
                <a:cs typeface="Arial" panose="020B0604020202020204" pitchFamily="34" charset="0"/>
              </a:rPr>
              <a:t> </a:t>
            </a:r>
          </a:p>
          <a:p>
            <a:endParaRPr lang="en-US" sz="2000">
              <a:cs typeface="Arial" panose="020B0604020202020204" pitchFamily="34" charset="0"/>
            </a:endParaRPr>
          </a:p>
          <a:p>
            <a:r>
              <a:rPr lang="en-US" sz="2600" b="1" smtClean="0">
                <a:cs typeface="Arial" panose="020B0604020202020204" pitchFamily="34" charset="0"/>
              </a:rPr>
              <a:t>Ako </a:t>
            </a:r>
            <a:r>
              <a:rPr lang="sk-SK" sz="2600" b="1" smtClean="0">
                <a:cs typeface="Arial" panose="020B0604020202020204" pitchFamily="34" charset="0"/>
              </a:rPr>
              <a:t>zvýšiť zapojenie študentov do ankety?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k-SK" sz="2200" smtClean="0">
                <a:cs typeface="Arial" panose="020B0604020202020204" pitchFamily="34" charset="0"/>
              </a:rPr>
              <a:t>motivácia (notebook ako výhra veľmi nefungoval)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k-SK" sz="2200" smtClean="0">
                <a:cs typeface="Arial" panose="020B0604020202020204" pitchFamily="34" charset="0"/>
              </a:rPr>
              <a:t>penalizácia (známku uvidím až po zaslaní hodnotenia)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k-SK" sz="2200" smtClean="0">
                <a:cs typeface="Arial" panose="020B0604020202020204" pitchFamily="34" charset="0"/>
              </a:rPr>
              <a:t>povzbudzujeme a trénujeme ich od začiatku štúdia v ochote vyjadrovať sa?</a:t>
            </a:r>
          </a:p>
          <a:p>
            <a:endParaRPr lang="sk-SK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843054"/>
              </p:ext>
            </p:extLst>
          </p:nvPr>
        </p:nvGraphicFramePr>
        <p:xfrm>
          <a:off x="1488331" y="1073690"/>
          <a:ext cx="4241259" cy="210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97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mtClean="0"/>
              <a:t>Spätná väzba na predmete </a:t>
            </a:r>
            <a:br>
              <a:rPr lang="sk-SK" smtClean="0"/>
            </a:br>
            <a:r>
              <a:rPr lang="sk-SK" smtClean="0"/>
              <a:t>Úvod do štúdia prírodných vied 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350" y="992221"/>
            <a:ext cx="6661150" cy="4056299"/>
          </a:xfrm>
        </p:spPr>
        <p:txBody>
          <a:bodyPr>
            <a:no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/>
              <a:t>Ako by sa dalo upraviť študium na SŠ aby prechod na VŠ nebol taky ťažky pre </a:t>
            </a:r>
            <a:r>
              <a:rPr lang="sk-SK" sz="1500" smtClean="0"/>
              <a:t>študentov?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/>
              <a:t>Jednoznačne ma zaujíma odpoveď na otázku,ako sa čo najrýchlejšie a najefektívnejšie učiť, počas celého štúdia na VŠ.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 smtClean="0"/>
              <a:t> Bude </a:t>
            </a:r>
            <a:r>
              <a:rPr lang="sk-SK" sz="1500"/>
              <a:t>stacit 4 tyzdne na to aby sme spoznali vsetky laboratoria na upjs? A ak nie, dalo by sa mimo prednasok, </a:t>
            </a:r>
            <a:r>
              <a:rPr lang="sk-SK" sz="1500" smtClean="0"/>
              <a:t> </a:t>
            </a:r>
            <a:r>
              <a:rPr lang="sk-SK" sz="1500"/>
              <a:t>navstivit chybajuce miesta</a:t>
            </a:r>
            <a:r>
              <a:rPr lang="sk-SK" sz="1500" smtClean="0"/>
              <a:t>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/>
              <a:t>Kedy budem plnohodnotným vedcom</a:t>
            </a:r>
            <a:r>
              <a:rPr lang="sk-SK" sz="1500" smtClean="0"/>
              <a:t>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 smtClean="0"/>
              <a:t>Zaujímalo </a:t>
            </a:r>
            <a:r>
              <a:rPr lang="sk-SK" sz="1500"/>
              <a:t>by ma či sa vyvinulo nieco nové a inovativne v laboratóriách UPJŠ</a:t>
            </a:r>
            <a:r>
              <a:rPr lang="sk-SK" sz="150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/>
              <a:t>Má aj naša univerzita nejaké svetovo známe výskumy </a:t>
            </a:r>
            <a:r>
              <a:rPr lang="sk-SK" sz="1500" smtClean="0"/>
              <a:t>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/>
              <a:t>Ako sa viem zapojiť do takýchto výskumov </a:t>
            </a:r>
            <a:r>
              <a:rPr lang="sk-SK" sz="1500" smtClean="0"/>
              <a:t>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/>
              <a:t>Do akej miery môže byť prínosná spolupráca programátora a biológa </a:t>
            </a:r>
            <a:r>
              <a:rPr lang="sk-SK" sz="1500" smtClean="0"/>
              <a:t>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 smtClean="0"/>
              <a:t>Je </a:t>
            </a:r>
            <a:r>
              <a:rPr lang="sk-SK" sz="1500"/>
              <a:t>to náročné ale veľmi fascinujúce, chcela by som o tom vedieť </a:t>
            </a:r>
            <a:r>
              <a:rPr lang="sk-SK" sz="1500" smtClean="0"/>
              <a:t> </a:t>
            </a:r>
            <a:r>
              <a:rPr lang="sk-SK" sz="1500"/>
              <a:t>viac do hĺbky</a:t>
            </a:r>
            <a:r>
              <a:rPr lang="sk-SK" sz="150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/>
              <a:t>Prečo sa rovnako zaujímavo neučí matematika aj v </a:t>
            </a:r>
            <a:r>
              <a:rPr lang="sk-SK" sz="1500" smtClean="0"/>
              <a:t>stredných </a:t>
            </a:r>
            <a:r>
              <a:rPr lang="sk-SK" sz="1500"/>
              <a:t>školách</a:t>
            </a:r>
            <a:r>
              <a:rPr lang="sk-SK" sz="1500" smtClean="0"/>
              <a:t>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/>
              <a:t>Ďakujem za prednášku ale s matematikou nechcem byť v žiadnom kontakte </a:t>
            </a:r>
            <a:endParaRPr lang="sk-SK" sz="150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pl-PL" sz="1500" smtClean="0"/>
              <a:t>Je </a:t>
            </a:r>
            <a:r>
              <a:rPr lang="pl-PL" sz="1500"/>
              <a:t>to práca, ktorá vás napĺňa? A baví vás to robit v tomto obore</a:t>
            </a:r>
            <a:r>
              <a:rPr lang="pl-PL" sz="1500" smtClean="0"/>
              <a:t>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k-SK" sz="1500"/>
              <a:t>Chcel by som toho vidieť viac. Byť pritom. Nejaká možnosť, kde človek to nejak aj zažije, nie len počuje o tom. Dnes to bolo super !!!</a:t>
            </a:r>
          </a:p>
        </p:txBody>
      </p:sp>
    </p:spTree>
    <p:extLst>
      <p:ext uri="{BB962C8B-B14F-4D97-AF65-F5344CB8AC3E}">
        <p14:creationId xmlns:p14="http://schemas.microsoft.com/office/powerpoint/2010/main" val="186931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mtClean="0"/>
              <a:t>Dotazník pre absolventov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smtClean="0">
                <a:latin typeface="Arial" panose="020B0604020202020204" pitchFamily="34" charset="0"/>
                <a:cs typeface="Arial" panose="020B0604020202020204" pitchFamily="34" charset="0"/>
              </a:rPr>
              <a:t>Otázky: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smtClean="0">
                <a:latin typeface="Arial" panose="020B0604020202020204" pitchFamily="34" charset="0"/>
                <a:cs typeface="Arial" panose="020B0604020202020204" pitchFamily="34" charset="0"/>
              </a:rPr>
              <a:t>Čo </a:t>
            </a:r>
            <a:r>
              <a:rPr lang="sk-SK" sz="1600">
                <a:latin typeface="Arial" panose="020B0604020202020204" pitchFamily="34" charset="0"/>
                <a:cs typeface="Arial" panose="020B0604020202020204" pitchFamily="34" charset="0"/>
              </a:rPr>
              <a:t>sa mi na mojom štúdiu páčilo?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smtClean="0">
                <a:latin typeface="Arial" panose="020B0604020202020204" pitchFamily="34" charset="0"/>
                <a:cs typeface="Arial" panose="020B0604020202020204" pitchFamily="34" charset="0"/>
              </a:rPr>
              <a:t>Čo </a:t>
            </a:r>
            <a:r>
              <a:rPr lang="sk-SK" sz="1600">
                <a:latin typeface="Arial" panose="020B0604020202020204" pitchFamily="34" charset="0"/>
                <a:cs typeface="Arial" panose="020B0604020202020204" pitchFamily="34" charset="0"/>
              </a:rPr>
              <a:t>sa mi na mojom štúdiu nepáčilo?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smtClean="0">
                <a:latin typeface="Arial" panose="020B0604020202020204" pitchFamily="34" charset="0"/>
                <a:cs typeface="Arial" panose="020B0604020202020204" pitchFamily="34" charset="0"/>
              </a:rPr>
              <a:t>Čo </a:t>
            </a:r>
            <a:r>
              <a:rPr lang="sk-SK" sz="1600">
                <a:latin typeface="Arial" panose="020B0604020202020204" pitchFamily="34" charset="0"/>
                <a:cs typeface="Arial" panose="020B0604020202020204" pitchFamily="34" charset="0"/>
              </a:rPr>
              <a:t>by som navrhol (navrhla) zmeniť?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600" smtClean="0">
                <a:latin typeface="Arial" panose="020B0604020202020204" pitchFamily="34" charset="0"/>
                <a:cs typeface="Arial" panose="020B0604020202020204" pitchFamily="34" charset="0"/>
              </a:rPr>
              <a:t>Akou </a:t>
            </a:r>
            <a:r>
              <a:rPr lang="sk-SK" sz="1600">
                <a:latin typeface="Arial" panose="020B0604020202020204" pitchFamily="34" charset="0"/>
                <a:cs typeface="Arial" panose="020B0604020202020204" pitchFamily="34" charset="0"/>
              </a:rPr>
              <a:t>známkou (A-FX) by som ohodnotil (ohodnotila)  prínos tohto štúdia </a:t>
            </a:r>
            <a:r>
              <a:rPr lang="sk-SK" sz="1600" smtClean="0">
                <a:latin typeface="Arial" panose="020B0604020202020204" pitchFamily="34" charset="0"/>
                <a:cs typeface="Arial" panose="020B0604020202020204" pitchFamily="34" charset="0"/>
              </a:rPr>
              <a:t>pre  </a:t>
            </a:r>
            <a:r>
              <a:rPr lang="sk-SK" sz="1600">
                <a:latin typeface="Arial" panose="020B0604020202020204" pitchFamily="34" charset="0"/>
                <a:cs typeface="Arial" panose="020B0604020202020204" pitchFamily="34" charset="0"/>
              </a:rPr>
              <a:t>svoj ďalší život</a:t>
            </a:r>
            <a:r>
              <a:rPr lang="sk-SK" sz="16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k-SK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850402191"/>
              </p:ext>
            </p:extLst>
          </p:nvPr>
        </p:nvGraphicFramePr>
        <p:xfrm>
          <a:off x="522606" y="2682875"/>
          <a:ext cx="289623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40083729"/>
              </p:ext>
            </p:extLst>
          </p:nvPr>
        </p:nvGraphicFramePr>
        <p:xfrm>
          <a:off x="3481137" y="2677795"/>
          <a:ext cx="2819400" cy="220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45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mtClean="0"/>
              <a:t>Dotazník pre absolventov: odpovede magistri</a:t>
            </a:r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58" y="987282"/>
            <a:ext cx="5607894" cy="40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9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mtClean="0"/>
              <a:t>Dotazník pre absolventov: odpovede bakalári</a:t>
            </a:r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8916"/>
            <a:ext cx="6096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mtClean="0"/>
              <a:t>Záver – priority fakulty v oblasti vzdelávania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mtClean="0"/>
              <a:t>cieľ: </a:t>
            </a:r>
            <a:r>
              <a:rPr lang="sk-SK"/>
              <a:t>zvýšiť záujem čo najkvalitnejších uchádzačov o štúdium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mtClean="0"/>
              <a:t>pedagogický proces prepájať s najnovšími poznatkami vedy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mtClean="0"/>
              <a:t>hľadať </a:t>
            </a:r>
            <a:r>
              <a:rPr lang="sk-SK"/>
              <a:t>spôsoby na </a:t>
            </a:r>
            <a:r>
              <a:rPr lang="sk-SK" smtClean="0"/>
              <a:t> </a:t>
            </a:r>
            <a:r>
              <a:rPr lang="sk-SK"/>
              <a:t>zatraktívnenie vzdelávacieho procesu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/>
              <a:t>podporovať univerzitný, modulárny a interdisciplinárny charakter vzdelávania na fakulte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/>
              <a:t>pokračovať v prehlbovaní európskej dimenzie vo </a:t>
            </a:r>
            <a:r>
              <a:rPr lang="sk-SK" smtClean="0"/>
              <a:t>vzdelávaní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/>
              <a:t>podporovať tvorbu študijných programov s renomovanými zahraničnými </a:t>
            </a:r>
            <a:r>
              <a:rPr lang="sk-SK" smtClean="0"/>
              <a:t>univerzitami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mtClean="0"/>
              <a:t>stimulovať  </a:t>
            </a:r>
            <a:r>
              <a:rPr lang="sk-SK"/>
              <a:t>zapojenia študentov do </a:t>
            </a:r>
            <a:r>
              <a:rPr lang="sk-SK" smtClean="0"/>
              <a:t>vedecko-výskumných </a:t>
            </a:r>
            <a:r>
              <a:rPr lang="sk-SK"/>
              <a:t>a inovačných aktivít </a:t>
            </a:r>
            <a:endParaRPr lang="sk-SK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/>
              <a:t>vytvárať podmienky pre permanentnú odbornú diskusiu týkajúcu sa realizácie vzdelávania</a:t>
            </a:r>
            <a:endParaRPr lang="sk-SK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k-SK" smtClean="0"/>
              <a:t>zefektívniť </a:t>
            </a:r>
            <a:r>
              <a:rPr lang="sk-SK"/>
              <a:t>proces hodnotenia pedagógov študentmi a zabezpečiť implementáciu relevantných výsledkov.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16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1431" y="1931270"/>
            <a:ext cx="6343650" cy="1790700"/>
          </a:xfrm>
        </p:spPr>
        <p:txBody>
          <a:bodyPr>
            <a:normAutofit/>
          </a:bodyPr>
          <a:lstStyle/>
          <a:p>
            <a:r>
              <a:rPr lang="sk-SK" sz="3600" smtClean="0">
                <a:latin typeface="+mn-lt"/>
              </a:rPr>
              <a:t>Ďakujem všetkým za podklady </a:t>
            </a:r>
            <a:br>
              <a:rPr lang="sk-SK" sz="3600" smtClean="0">
                <a:latin typeface="+mn-lt"/>
              </a:rPr>
            </a:br>
            <a:r>
              <a:rPr lang="sk-SK" sz="3600" smtClean="0">
                <a:latin typeface="+mn-lt"/>
              </a:rPr>
              <a:t>a podnety a Vám za pozornosť.</a:t>
            </a:r>
            <a:endParaRPr lang="sk-SK" sz="3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59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851239" y="134637"/>
            <a:ext cx="4936638" cy="77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smtClean="0">
                <a:solidFill>
                  <a:schemeClr val="bg1"/>
                </a:solidFill>
                <a:latin typeface="+mn-lt"/>
              </a:rPr>
              <a:t>Počty študentov</a:t>
            </a:r>
            <a:endParaRPr lang="sk-SK" sz="3200" b="1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066713405"/>
              </p:ext>
            </p:extLst>
          </p:nvPr>
        </p:nvGraphicFramePr>
        <p:xfrm>
          <a:off x="885217" y="1200149"/>
          <a:ext cx="4829783" cy="333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0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851239" y="134637"/>
            <a:ext cx="4936638" cy="77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smtClean="0">
                <a:solidFill>
                  <a:schemeClr val="bg1"/>
                </a:solidFill>
                <a:latin typeface="+mn-lt"/>
              </a:rPr>
              <a:t>Prijímacie konanie,</a:t>
            </a:r>
            <a:r>
              <a:rPr lang="en-US" sz="3200" b="1" smtClean="0">
                <a:solidFill>
                  <a:schemeClr val="bg1"/>
                </a:solidFill>
                <a:latin typeface="+mn-lt"/>
              </a:rPr>
              <a:t> I. stupe</a:t>
            </a:r>
            <a:r>
              <a:rPr lang="sk-SK" sz="3200" b="1" smtClean="0">
                <a:solidFill>
                  <a:schemeClr val="bg1"/>
                </a:solidFill>
                <a:latin typeface="+mn-lt"/>
              </a:rPr>
              <a:t>ň</a:t>
            </a:r>
            <a:endParaRPr lang="sk-SK" sz="3200" b="1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485342742"/>
              </p:ext>
            </p:extLst>
          </p:nvPr>
        </p:nvGraphicFramePr>
        <p:xfrm>
          <a:off x="651753" y="1200151"/>
          <a:ext cx="5671226" cy="354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28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Ako prilákať viac študentov?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350" y="1047749"/>
            <a:ext cx="6661150" cy="3952267"/>
          </a:xfrm>
        </p:spPr>
        <p:txBody>
          <a:bodyPr>
            <a:normAutofit fontScale="92500" lnSpcReduction="10000"/>
          </a:bodyPr>
          <a:lstStyle/>
          <a:p>
            <a:r>
              <a:rPr lang="sk-SK" sz="2000" b="1" smtClean="0"/>
              <a:t>Množstvo akcií:</a:t>
            </a:r>
          </a:p>
          <a:p>
            <a:r>
              <a:rPr lang="sk-SK" sz="1600" smtClean="0"/>
              <a:t>Dni </a:t>
            </a:r>
            <a:r>
              <a:rPr lang="sk-SK" sz="1600"/>
              <a:t>otvorených </a:t>
            </a:r>
            <a:r>
              <a:rPr lang="sk-SK" sz="1600" smtClean="0"/>
              <a:t>dverí</a:t>
            </a:r>
          </a:p>
          <a:p>
            <a:r>
              <a:rPr lang="sk-SK" sz="1600" smtClean="0"/>
              <a:t>Výstavy spojené </a:t>
            </a:r>
            <a:r>
              <a:rPr lang="sk-SK" sz="1600"/>
              <a:t>so vzdelávaním, </a:t>
            </a:r>
            <a:endParaRPr lang="sk-SK" sz="1600" smtClean="0"/>
          </a:p>
          <a:p>
            <a:r>
              <a:rPr lang="sk-SK" sz="1600" smtClean="0"/>
              <a:t>Univerzita </a:t>
            </a:r>
            <a:r>
              <a:rPr lang="sk-SK" sz="1600"/>
              <a:t>bez hraníc, </a:t>
            </a:r>
            <a:r>
              <a:rPr lang="sk-SK" sz="1600" smtClean="0"/>
              <a:t>Noc výskumníkov, </a:t>
            </a:r>
            <a:r>
              <a:rPr lang="en-US" sz="1600" smtClean="0"/>
              <a:t>T</a:t>
            </a:r>
            <a:r>
              <a:rPr lang="sk-SK" sz="1600" smtClean="0"/>
              <a:t>ýždeň vedy</a:t>
            </a:r>
          </a:p>
          <a:p>
            <a:r>
              <a:rPr lang="sk-SK" sz="1600" smtClean="0"/>
              <a:t>Klub </a:t>
            </a:r>
            <a:r>
              <a:rPr lang="sk-SK" sz="1600"/>
              <a:t>riaditeľov stredných škôl pri PF UPJŠ, </a:t>
            </a:r>
            <a:endParaRPr lang="sk-SK" sz="1600" smtClean="0"/>
          </a:p>
          <a:p>
            <a:r>
              <a:rPr lang="sk-SK" sz="1600" smtClean="0"/>
              <a:t>Štatút </a:t>
            </a:r>
            <a:r>
              <a:rPr lang="sk-SK" sz="1600"/>
              <a:t>partnerských škôl </a:t>
            </a:r>
            <a:endParaRPr lang="sk-SK" sz="1600" smtClean="0"/>
          </a:p>
          <a:p>
            <a:r>
              <a:rPr lang="sk-SK" sz="1600" smtClean="0"/>
              <a:t>Kluby </a:t>
            </a:r>
            <a:r>
              <a:rPr lang="sk-SK" sz="1600"/>
              <a:t>učiteľov matematiky, </a:t>
            </a:r>
            <a:r>
              <a:rPr lang="sk-SK" sz="1600" smtClean="0"/>
              <a:t>informatiky, fyziky</a:t>
            </a:r>
            <a:r>
              <a:rPr lang="sk-SK" sz="1600"/>
              <a:t>, </a:t>
            </a:r>
            <a:r>
              <a:rPr lang="sk-SK" sz="1600" smtClean="0"/>
              <a:t>geografie</a:t>
            </a:r>
          </a:p>
          <a:p>
            <a:r>
              <a:rPr lang="sk-SK" sz="1600" smtClean="0"/>
              <a:t>Výjazdy na stredné školy v Košickom a Prešovskom kraji </a:t>
            </a:r>
          </a:p>
          <a:p>
            <a:r>
              <a:rPr lang="sk-SK" sz="1600" b="1" smtClean="0"/>
              <a:t>Kampaň v spolupráci s marketingovou firmou Visibility</a:t>
            </a:r>
          </a:p>
          <a:p>
            <a:endParaRPr lang="sk-SK" sz="1400" b="1"/>
          </a:p>
          <a:p>
            <a:r>
              <a:rPr lang="sk-SK" sz="1600" b="1" smtClean="0"/>
              <a:t>Prorektor </a:t>
            </a:r>
            <a:r>
              <a:rPr lang="sk-SK" sz="1600" b="1"/>
              <a:t>Univerzity Palackého v </a:t>
            </a:r>
            <a:r>
              <a:rPr lang="sk-SK" sz="1600" b="1" smtClean="0"/>
              <a:t>Olomouci</a:t>
            </a:r>
            <a:r>
              <a:rPr lang="en-US" sz="1600" b="1" smtClean="0"/>
              <a:t>, </a:t>
            </a:r>
            <a:r>
              <a:rPr lang="sk-SK" sz="1600" b="1"/>
              <a:t>Peter Bilík</a:t>
            </a:r>
            <a:r>
              <a:rPr lang="sk-SK" sz="1600"/>
              <a:t> </a:t>
            </a:r>
            <a:r>
              <a:rPr lang="sk-SK" sz="1600" smtClean="0"/>
              <a:t>(Denník N, 22. 10.):</a:t>
            </a:r>
            <a:r>
              <a:rPr lang="en-US" sz="1600" b="1" smtClean="0"/>
              <a:t>  </a:t>
            </a:r>
            <a:endParaRPr lang="sk-SK" sz="1600" b="1" smtClean="0"/>
          </a:p>
          <a:p>
            <a:r>
              <a:rPr lang="sk-SK" sz="1600" smtClean="0"/>
              <a:t>Najlepšia </a:t>
            </a:r>
            <a:r>
              <a:rPr lang="sk-SK" sz="1600"/>
              <a:t>reklama a marketingový ťah, aké môžeme robiť, sú, že dáme dobrý zážitok študentom, ktorí teraz študujú. Pretože najlepšia kampaň je ústnym podaním – že študent porozpráva o svojej dobrej skúsenosti kamarátovi. Podľa našich skúseností aj prieskumov je to najefektívnejšia cesta, ako o sebe dať vedieť</a:t>
            </a:r>
            <a:r>
              <a:rPr lang="sk-SK" sz="1600" smtClean="0"/>
              <a:t>.</a:t>
            </a:r>
          </a:p>
          <a:p>
            <a:endParaRPr lang="sk-SK" sz="1600" smtClean="0"/>
          </a:p>
          <a:p>
            <a:r>
              <a:rPr lang="sk-SK" sz="1600" smtClean="0"/>
              <a:t>-internáty, školské prostredie, študentský život...</a:t>
            </a:r>
            <a:endParaRPr lang="sk-SK" sz="1600"/>
          </a:p>
        </p:txBody>
      </p:sp>
    </p:spTree>
    <p:extLst>
      <p:ext uri="{BB962C8B-B14F-4D97-AF65-F5344CB8AC3E}">
        <p14:creationId xmlns:p14="http://schemas.microsoft.com/office/powerpoint/2010/main" val="79969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mtClean="0"/>
              <a:t>Medzinárodná dimenzia vzdelávania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5370" y="2743200"/>
            <a:ext cx="6629130" cy="2217906"/>
          </a:xfrm>
        </p:spPr>
        <p:txBody>
          <a:bodyPr>
            <a:normAutofit lnSpcReduction="10000"/>
          </a:bodyPr>
          <a:lstStyle/>
          <a:p>
            <a:r>
              <a:rPr lang="sk-SK" b="1" smtClean="0"/>
              <a:t>„Hosťujúci“ zahraniční študenti na PF UPJŠ v AR 2017/2018:</a:t>
            </a:r>
          </a:p>
          <a:p>
            <a:r>
              <a:rPr lang="sk-SK" smtClean="0"/>
              <a:t>10 Erasmus, bakalársky stupeň</a:t>
            </a:r>
          </a:p>
          <a:p>
            <a:r>
              <a:rPr lang="sk-SK" smtClean="0"/>
              <a:t>Bb, Fb, GOb, CHb, Španielsko 6, Turecko 2, Taliansko 1,Nemecko 1</a:t>
            </a:r>
          </a:p>
          <a:p>
            <a:r>
              <a:rPr lang="sk-SK" smtClean="0"/>
              <a:t>3 štipendium SAIA, Ukrajina, FKLm 2, TFAm 1</a:t>
            </a:r>
          </a:p>
          <a:p>
            <a:endParaRPr lang="sk-SK"/>
          </a:p>
          <a:p>
            <a:r>
              <a:rPr lang="sk-SK" b="1" smtClean="0"/>
              <a:t>Naši študenti na zahraničných pobytoch:</a:t>
            </a:r>
          </a:p>
          <a:p>
            <a:r>
              <a:rPr lang="sk-SK" smtClean="0"/>
              <a:t>CZ 7, ES 6, NL 3, IT 2, PT 2, HU 1,FI 1, NE 1</a:t>
            </a:r>
          </a:p>
          <a:p>
            <a:r>
              <a:rPr lang="sk-SK" smtClean="0"/>
              <a:t>  </a:t>
            </a:r>
            <a:endParaRPr lang="sk-SK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85544"/>
              </p:ext>
            </p:extLst>
          </p:nvPr>
        </p:nvGraphicFramePr>
        <p:xfrm>
          <a:off x="3222152" y="1091686"/>
          <a:ext cx="2250063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45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 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Bc.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Mgr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5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2014/15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5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2015/16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5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2016/17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15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6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5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2017/18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13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12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56"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2018/19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20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u="none" strike="noStrike">
                          <a:effectLst/>
                        </a:rPr>
                        <a:t>13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282100" y="1712386"/>
            <a:ext cx="351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smtClean="0"/>
              <a:t>Riadni študenti zo zahraničia:</a:t>
            </a:r>
            <a:endParaRPr lang="sk-SK" sz="1800"/>
          </a:p>
        </p:txBody>
      </p:sp>
    </p:spTree>
    <p:extLst>
      <p:ext uri="{BB962C8B-B14F-4D97-AF65-F5344CB8AC3E}">
        <p14:creationId xmlns:p14="http://schemas.microsoft.com/office/powerpoint/2010/main" val="10755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Celoživotné vzdelávanie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smtClean="0"/>
              <a:t>Rigorózne </a:t>
            </a:r>
            <a:r>
              <a:rPr lang="sk-SK" b="1"/>
              <a:t>konanie</a:t>
            </a:r>
            <a:r>
              <a:rPr lang="sk-SK"/>
              <a:t> 64 </a:t>
            </a:r>
            <a:r>
              <a:rPr lang="sk-SK" smtClean="0"/>
              <a:t>účastníkov</a:t>
            </a:r>
          </a:p>
          <a:p>
            <a:r>
              <a:rPr lang="sk-SK" smtClean="0"/>
              <a:t>matematika  </a:t>
            </a:r>
            <a:r>
              <a:rPr lang="sk-SK"/>
              <a:t>2, informatika 1, chémia 9, biológia 31 a fyzika </a:t>
            </a:r>
            <a:r>
              <a:rPr lang="sk-SK" smtClean="0"/>
              <a:t>21</a:t>
            </a:r>
          </a:p>
          <a:p>
            <a:endParaRPr lang="sk-SK"/>
          </a:p>
          <a:p>
            <a:r>
              <a:rPr lang="sk-SK" b="1" smtClean="0"/>
              <a:t>Rozširujúce štúdium:</a:t>
            </a:r>
          </a:p>
          <a:p>
            <a:r>
              <a:rPr lang="sk-SK" smtClean="0"/>
              <a:t>matematika: 2016/17 začalo </a:t>
            </a:r>
            <a:r>
              <a:rPr lang="sk-SK"/>
              <a:t>19 </a:t>
            </a:r>
            <a:r>
              <a:rPr lang="sk-SK" smtClean="0"/>
              <a:t>študentov, v súčasnosti pokračuje 8</a:t>
            </a:r>
          </a:p>
          <a:p>
            <a:r>
              <a:rPr lang="sk-SK" smtClean="0"/>
              <a:t>2018/19 nastúpilo </a:t>
            </a:r>
            <a:r>
              <a:rPr lang="sk-SK"/>
              <a:t>12 </a:t>
            </a:r>
            <a:r>
              <a:rPr lang="sk-SK" smtClean="0"/>
              <a:t>študentov</a:t>
            </a:r>
            <a:endParaRPr lang="sk-SK"/>
          </a:p>
          <a:p>
            <a:r>
              <a:rPr lang="sk-SK" smtClean="0"/>
              <a:t>informatika: v</a:t>
            </a:r>
            <a:r>
              <a:rPr lang="sk-SK"/>
              <a:t> rámci projektu  IT </a:t>
            </a:r>
            <a:r>
              <a:rPr lang="sk-SK" smtClean="0"/>
              <a:t>akadémia 28 študentov</a:t>
            </a:r>
          </a:p>
          <a:p>
            <a:r>
              <a:rPr lang="sk-SK" smtClean="0"/>
              <a:t>geografia:  </a:t>
            </a:r>
            <a:r>
              <a:rPr lang="sk-SK"/>
              <a:t>začalo v </a:t>
            </a:r>
            <a:r>
              <a:rPr lang="sk-SK" smtClean="0"/>
              <a:t>2015/16, 17 študentov, </a:t>
            </a:r>
            <a:r>
              <a:rPr lang="sk-SK"/>
              <a:t>12 ukončilo štúdium </a:t>
            </a:r>
            <a:r>
              <a:rPr lang="sk-SK" smtClean="0"/>
              <a:t>ŠS</a:t>
            </a:r>
          </a:p>
          <a:p>
            <a:endParaRPr lang="sk-SK" smtClean="0"/>
          </a:p>
          <a:p>
            <a:r>
              <a:rPr lang="sk-SK" b="1" smtClean="0"/>
              <a:t>Atestačné skúšky </a:t>
            </a:r>
            <a:r>
              <a:rPr lang="sk-SK" b="1"/>
              <a:t>pedagogických </a:t>
            </a:r>
            <a:r>
              <a:rPr lang="sk-SK" b="1" smtClean="0"/>
              <a:t>zamestnancov</a:t>
            </a:r>
          </a:p>
          <a:p>
            <a:endParaRPr lang="sk-SK"/>
          </a:p>
          <a:p>
            <a:r>
              <a:rPr lang="sk-SK" b="1" smtClean="0"/>
              <a:t>Univerzita </a:t>
            </a:r>
            <a:r>
              <a:rPr lang="sk-SK" b="1"/>
              <a:t>tretieho </a:t>
            </a:r>
            <a:r>
              <a:rPr lang="sk-SK" b="1" smtClean="0"/>
              <a:t>veku od AR 2017/2018:  </a:t>
            </a:r>
          </a:p>
          <a:p>
            <a:r>
              <a:rPr lang="sk-SK" smtClean="0"/>
              <a:t>prvý (všeobecný) </a:t>
            </a:r>
            <a:r>
              <a:rPr lang="sk-SK"/>
              <a:t>ročníka </a:t>
            </a:r>
            <a:r>
              <a:rPr lang="sk-SK" smtClean="0"/>
              <a:t>– prednášky z</a:t>
            </a:r>
            <a:r>
              <a:rPr lang="sk-SK"/>
              <a:t> matematiky, fyziky a biológie </a:t>
            </a:r>
            <a:r>
              <a:rPr lang="sk-SK" smtClean="0"/>
              <a:t> ponuka  študijného programu Prírodné </a:t>
            </a:r>
            <a:r>
              <a:rPr lang="sk-SK"/>
              <a:t>vedy pre druhý </a:t>
            </a:r>
            <a:r>
              <a:rPr lang="sk-SK" smtClean="0"/>
              <a:t>a tretí ročník</a:t>
            </a:r>
            <a:r>
              <a:rPr lang="sk-SK"/>
              <a:t> 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1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Zlatá promócia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350" y="1047750"/>
            <a:ext cx="6661150" cy="382216"/>
          </a:xfrm>
        </p:spPr>
        <p:txBody>
          <a:bodyPr/>
          <a:lstStyle/>
          <a:p>
            <a:r>
              <a:rPr lang="sk-SK" b="1" smtClean="0"/>
              <a:t>2017: 12 účastníkov, 2018:  </a:t>
            </a:r>
            <a:r>
              <a:rPr lang="sk-SK" b="1"/>
              <a:t>21 </a:t>
            </a:r>
            <a:r>
              <a:rPr lang="sk-SK" b="1" smtClean="0"/>
              <a:t>účastníkov</a:t>
            </a:r>
            <a:endParaRPr lang="sk-SK" b="1"/>
          </a:p>
        </p:txBody>
      </p:sp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5" y="1429965"/>
            <a:ext cx="5252935" cy="33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600" smtClean="0"/>
              <a:t>Personálne zabezpečenie výučby</a:t>
            </a:r>
            <a:endParaRPr lang="sk-SK" sz="260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472013"/>
              </p:ext>
            </p:extLst>
          </p:nvPr>
        </p:nvGraphicFramePr>
        <p:xfrm>
          <a:off x="1342416" y="2966937"/>
          <a:ext cx="4041843" cy="1898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78863"/>
              </p:ext>
            </p:extLst>
          </p:nvPr>
        </p:nvGraphicFramePr>
        <p:xfrm>
          <a:off x="868142" y="1100071"/>
          <a:ext cx="5027930" cy="1914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9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9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4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Ústav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profesori</a:t>
                      </a:r>
                      <a:endParaRPr lang="sk-S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docenti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odborní asistenti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asistenti</a:t>
                      </a:r>
                      <a:endParaRPr lang="sk-SK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lektori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spolu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ÚBEV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19,23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0,88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36,11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ÚFV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14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4,3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28,3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ÚGE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8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13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ÚCHV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7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14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9,98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4,92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36,9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ÚINF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11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18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ÚMV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5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9,5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9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0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23,5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Spolu</a:t>
                      </a:r>
                      <a:r>
                        <a:rPr lang="sk-SK" sz="1200">
                          <a:effectLst/>
                        </a:rPr>
                        <a:t> 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32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54,5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61,51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5,92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1,88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155,81</a:t>
                      </a:r>
                      <a:endParaRPr lang="sk-S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22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3191</TotalTime>
  <Words>1349</Words>
  <Application>Microsoft Office PowerPoint</Application>
  <PresentationFormat>Vlastná</PresentationFormat>
  <Paragraphs>274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Times New Roman</vt:lpstr>
      <vt:lpstr>Wingdings</vt:lpstr>
      <vt:lpstr>Motív Office</vt:lpstr>
      <vt:lpstr>Správa o vzdelávaní na bakalárskom a magisterskom stupni štúdia  za akademický rok 2017/2018  Materiál na zasadnutie vedeckej rady 24.10. 2018</vt:lpstr>
      <vt:lpstr>Akreditované študijné programy</vt:lpstr>
      <vt:lpstr>Prezentácia programu PowerPoint</vt:lpstr>
      <vt:lpstr>Prezentácia programu PowerPoint</vt:lpstr>
      <vt:lpstr>Ako prilákať viac študentov?</vt:lpstr>
      <vt:lpstr>Medzinárodná dimenzia vzdelávania</vt:lpstr>
      <vt:lpstr>Celoživotné vzdelávanie</vt:lpstr>
      <vt:lpstr>Zlatá promócia</vt:lpstr>
      <vt:lpstr>Personálne zabezpečenie výučby</vt:lpstr>
      <vt:lpstr>Cena dekana za pedagogickú činnosť </vt:lpstr>
      <vt:lpstr>Zapojenie odborníkov z praxe do výučby</vt:lpstr>
      <vt:lpstr>Materiálne zabezpečenie štúdia</vt:lpstr>
      <vt:lpstr>Kvalita vzdelávania</vt:lpstr>
      <vt:lpstr>Rozhodnutie rektora 9/2017</vt:lpstr>
      <vt:lpstr>Úspešnosť štúdia</vt:lpstr>
      <vt:lpstr>Úspešnosť štúdia</vt:lpstr>
      <vt:lpstr>Učí lepšie ten,kto dáva lepšie známky?</vt:lpstr>
      <vt:lpstr>Ako zvýšiť úspešnosť štúdia?</vt:lpstr>
      <vt:lpstr>Absolventi učiteľského štúdia</vt:lpstr>
      <vt:lpstr>Prezentácia programu PowerPoint</vt:lpstr>
      <vt:lpstr>Študentská vedecká a odborná činnosť</vt:lpstr>
      <vt:lpstr>Štatistika a objektívnosť  hodnotenia študijných jednotiek</vt:lpstr>
      <vt:lpstr>Spätná väzba na predmete  Úvod do štúdia prírodných vied </vt:lpstr>
      <vt:lpstr>Dotazník pre absolventov</vt:lpstr>
      <vt:lpstr>Dotazník pre absolventov: odpovede magistri</vt:lpstr>
      <vt:lpstr>Dotazník pre absolventov: odpovede bakalári</vt:lpstr>
      <vt:lpstr>Záver – priority fakulty v oblasti vzdelávania</vt:lpstr>
      <vt:lpstr>Ďakujem všetkým za podklady  a podnety a Vám za pozornosť.</vt:lpstr>
    </vt:vector>
  </TitlesOfParts>
  <Company>UPJS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Marián Kireš</dc:creator>
  <cp:lastModifiedBy>zamestnanec</cp:lastModifiedBy>
  <cp:revision>371</cp:revision>
  <dcterms:created xsi:type="dcterms:W3CDTF">2013-04-07T19:35:51Z</dcterms:created>
  <dcterms:modified xsi:type="dcterms:W3CDTF">2018-10-31T10:26:46Z</dcterms:modified>
</cp:coreProperties>
</file>